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03" r:id="rId2"/>
    <p:sldMasterId id="2147484015" r:id="rId3"/>
  </p:sldMasterIdLst>
  <p:notesMasterIdLst>
    <p:notesMasterId r:id="rId26"/>
  </p:notesMasterIdLst>
  <p:sldIdLst>
    <p:sldId id="263" r:id="rId4"/>
    <p:sldId id="2180" r:id="rId5"/>
    <p:sldId id="2179" r:id="rId6"/>
    <p:sldId id="1982" r:id="rId7"/>
    <p:sldId id="2181" r:id="rId8"/>
    <p:sldId id="2174" r:id="rId9"/>
    <p:sldId id="2042" r:id="rId10"/>
    <p:sldId id="2182" r:id="rId11"/>
    <p:sldId id="2175" r:id="rId12"/>
    <p:sldId id="272" r:id="rId13"/>
    <p:sldId id="2014" r:id="rId14"/>
    <p:sldId id="270" r:id="rId15"/>
    <p:sldId id="2183" r:id="rId16"/>
    <p:sldId id="268" r:id="rId17"/>
    <p:sldId id="2184" r:id="rId18"/>
    <p:sldId id="286" r:id="rId19"/>
    <p:sldId id="284" r:id="rId20"/>
    <p:sldId id="275" r:id="rId21"/>
    <p:sldId id="280" r:id="rId22"/>
    <p:sldId id="281" r:id="rId23"/>
    <p:sldId id="282" r:id="rId24"/>
    <p:sldId id="288" r:id="rId25"/>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12" userDrawn="1">
          <p15:clr>
            <a:srgbClr val="A4A3A4"/>
          </p15:clr>
        </p15:guide>
        <p15:guide id="4" pos="14254" userDrawn="1">
          <p15:clr>
            <a:srgbClr val="A4A3A4"/>
          </p15:clr>
        </p15:guide>
        <p15:guide id="8" orient="horz" pos="480" userDrawn="1">
          <p15:clr>
            <a:srgbClr val="A4A3A4"/>
          </p15:clr>
        </p15:guide>
        <p15:guide id="14" pos="1102" userDrawn="1">
          <p15:clr>
            <a:srgbClr val="A4A3A4"/>
          </p15:clr>
        </p15:guide>
        <p15:guide id="16" pos="7678" userDrawn="1">
          <p15:clr>
            <a:srgbClr val="A4A3A4"/>
          </p15:clr>
        </p15:guide>
        <p15:guide id="17" orient="horz" pos="43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3234"/>
    <a:srgbClr val="5AAA86"/>
    <a:srgbClr val="009888"/>
    <a:srgbClr val="DBB13B"/>
    <a:srgbClr val="5AAAB9"/>
    <a:srgbClr val="C6C030"/>
    <a:srgbClr val="5AAA00"/>
    <a:srgbClr val="010200"/>
    <a:srgbClr val="1C252D"/>
    <a:srgbClr val="0E15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1" autoAdjust="0"/>
    <p:restoredTop sz="95262" autoAdjust="0"/>
  </p:normalViewPr>
  <p:slideViewPr>
    <p:cSldViewPr snapToGrid="0" snapToObjects="1">
      <p:cViewPr>
        <p:scale>
          <a:sx n="33" d="100"/>
          <a:sy n="33" d="100"/>
        </p:scale>
        <p:origin x="1147" y="355"/>
      </p:cViewPr>
      <p:guideLst>
        <p:guide orient="horz" pos="8112"/>
        <p:guide pos="14254"/>
        <p:guide orient="horz" pos="480"/>
        <p:guide pos="1102"/>
        <p:guide pos="7678"/>
        <p:guide orient="horz" pos="432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Raleway Medium"/>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Raleway Medium"/>
              </a:defRPr>
            </a:lvl1pPr>
          </a:lstStyle>
          <a:p>
            <a:fld id="{EFC10EE1-B198-C942-8235-326C972CBB30}" type="datetimeFigureOut">
              <a:rPr lang="en-US" smtClean="0"/>
              <a:pPr/>
              <a:t>12/18/2018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Raleway Medium"/>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Raleway Medium"/>
              </a:defRPr>
            </a:lvl1pPr>
          </a:lstStyle>
          <a:p>
            <a:fld id="{006BE02D-20C0-F840-AFAC-BEA99C74FDC2}" type="slidenum">
              <a:rPr lang="en-US" smtClean="0"/>
              <a:pPr/>
              <a:t>‹N°›</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Raleway Medium"/>
        <a:ea typeface="+mn-ea"/>
        <a:cs typeface="+mn-cs"/>
      </a:defRPr>
    </a:lvl1pPr>
    <a:lvl2pPr marL="914217" algn="l" defTabSz="914217" rtl="0" eaLnBrk="1" latinLnBrk="0" hangingPunct="1">
      <a:defRPr sz="2400" b="0" i="0" kern="1200">
        <a:solidFill>
          <a:schemeClr val="tx1"/>
        </a:solidFill>
        <a:latin typeface="Raleway Medium"/>
        <a:ea typeface="+mn-ea"/>
        <a:cs typeface="+mn-cs"/>
      </a:defRPr>
    </a:lvl2pPr>
    <a:lvl3pPr marL="1828434" algn="l" defTabSz="914217" rtl="0" eaLnBrk="1" latinLnBrk="0" hangingPunct="1">
      <a:defRPr sz="2400" b="0" i="0" kern="1200">
        <a:solidFill>
          <a:schemeClr val="tx1"/>
        </a:solidFill>
        <a:latin typeface="Raleway Medium"/>
        <a:ea typeface="+mn-ea"/>
        <a:cs typeface="+mn-cs"/>
      </a:defRPr>
    </a:lvl3pPr>
    <a:lvl4pPr marL="2742651" algn="l" defTabSz="914217" rtl="0" eaLnBrk="1" latinLnBrk="0" hangingPunct="1">
      <a:defRPr sz="2400" b="0" i="0" kern="1200">
        <a:solidFill>
          <a:schemeClr val="tx1"/>
        </a:solidFill>
        <a:latin typeface="Raleway Medium"/>
        <a:ea typeface="+mn-ea"/>
        <a:cs typeface="+mn-cs"/>
      </a:defRPr>
    </a:lvl4pPr>
    <a:lvl5pPr marL="3656868" algn="l" defTabSz="914217" rtl="0" eaLnBrk="1" latinLnBrk="0" hangingPunct="1">
      <a:defRPr sz="2400" b="0" i="0" kern="1200">
        <a:solidFill>
          <a:schemeClr val="tx1"/>
        </a:solidFill>
        <a:latin typeface="Raleway Medium"/>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1892706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6A173-24B0-46D4-A301-57287C781E1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2733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b="1" dirty="0">
                <a:latin typeface="Cordia New" panose="020B0304020202020204" pitchFamily="34" charset="-34"/>
                <a:cs typeface="Cordia New" panose="020B0304020202020204" pitchFamily="34" charset="-34"/>
              </a:rPr>
              <a:t>NOUS ACCOPAGNONS NOS CLIENTS PROPRIÉTAIRES, INVESTISSEURS ET ENTREPRISES À SE PROJETER  ET À CONCEVOIR L’IMMOBILIER COMME UNE OPPORTUNITÉ  DE CRÉATION DE VALEUR. </a:t>
            </a:r>
          </a:p>
          <a:p>
            <a:pPr algn="just"/>
            <a:endParaRPr lang="fr-FR" b="1" dirty="0">
              <a:latin typeface="Cordia New" panose="020B0304020202020204" pitchFamily="34" charset="-34"/>
              <a:cs typeface="Cordia New" panose="020B0304020202020204" pitchFamily="34" charset="-34"/>
            </a:endParaRPr>
          </a:p>
          <a:p>
            <a:pPr algn="just"/>
            <a:r>
              <a:rPr lang="fr-FR" b="1" dirty="0">
                <a:latin typeface="Cordia New" panose="020B0304020202020204" pitchFamily="34" charset="-34"/>
                <a:cs typeface="Cordia New" panose="020B0304020202020204" pitchFamily="34" charset="-34"/>
              </a:rPr>
              <a:t>NOTRE INTERVENTION CONTRIBUE À RENFORCER LEUR ATTRACTIVITÉ VIS-À-VIS DE LEURS SALARIÉS, À AMÉLIORER LEURS PERFORMANCE OPÉRATIONNELLE ET À CONQUÉRIR DE NOUVEAUX MARCHÉS</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6A173-24B0-46D4-A301-57287C781E1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429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6A173-24B0-46D4-A301-57287C781E1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4986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EFAULT-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73651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ortfolio ">
    <p:spTree>
      <p:nvGrpSpPr>
        <p:cNvPr id="1" name=""/>
        <p:cNvGrpSpPr/>
        <p:nvPr/>
      </p:nvGrpSpPr>
      <p:grpSpPr>
        <a:xfrm>
          <a:off x="0" y="0"/>
          <a:ext cx="0" cy="0"/>
          <a:chOff x="0" y="0"/>
          <a:chExt cx="0" cy="0"/>
        </a:xfrm>
      </p:grpSpPr>
      <p:sp>
        <p:nvSpPr>
          <p:cNvPr id="12" name="Picture Placeholder 13"/>
          <p:cNvSpPr>
            <a:spLocks noGrp="1"/>
          </p:cNvSpPr>
          <p:nvPr>
            <p:ph type="pic" sz="quarter" idx="13"/>
          </p:nvPr>
        </p:nvSpPr>
        <p:spPr>
          <a:xfrm>
            <a:off x="16348772" y="3902927"/>
            <a:ext cx="8028878" cy="4705816"/>
          </a:xfrm>
          <a:effectLst/>
        </p:spPr>
        <p:txBody>
          <a:bodyPr>
            <a:normAutofit/>
          </a:bodyPr>
          <a:lstStyle>
            <a:lvl1pPr marL="0" indent="0">
              <a:buNone/>
              <a:defRPr sz="4200">
                <a:ln>
                  <a:noFill/>
                </a:ln>
                <a:solidFill>
                  <a:schemeClr val="bg1">
                    <a:lumMod val="85000"/>
                  </a:schemeClr>
                </a:solidFill>
                <a:latin typeface="Raleway Medium"/>
                <a:ea typeface="Raleway Medium"/>
                <a:cs typeface="Raleway Medium"/>
              </a:defRPr>
            </a:lvl1pPr>
          </a:lstStyle>
          <a:p>
            <a:endParaRPr lang="en-US" dirty="0"/>
          </a:p>
        </p:txBody>
      </p:sp>
      <p:sp>
        <p:nvSpPr>
          <p:cNvPr id="13" name="Picture Placeholder 13"/>
          <p:cNvSpPr>
            <a:spLocks noGrp="1"/>
          </p:cNvSpPr>
          <p:nvPr>
            <p:ph type="pic" sz="quarter" idx="14"/>
          </p:nvPr>
        </p:nvSpPr>
        <p:spPr>
          <a:xfrm>
            <a:off x="8520615" y="3902927"/>
            <a:ext cx="7381024" cy="4705816"/>
          </a:xfrm>
          <a:effectLst/>
        </p:spPr>
        <p:txBody>
          <a:bodyPr>
            <a:normAutofit/>
          </a:bodyPr>
          <a:lstStyle>
            <a:lvl1pPr marL="0" indent="0">
              <a:buNone/>
              <a:defRPr sz="4200">
                <a:ln>
                  <a:noFill/>
                </a:ln>
                <a:solidFill>
                  <a:schemeClr val="bg1">
                    <a:lumMod val="85000"/>
                  </a:schemeClr>
                </a:solidFill>
                <a:latin typeface="Raleway Medium"/>
                <a:ea typeface="Raleway Medium"/>
                <a:cs typeface="Raleway Medium"/>
              </a:defRPr>
            </a:lvl1pPr>
          </a:lstStyle>
          <a:p>
            <a:endParaRPr lang="en-US" dirty="0"/>
          </a:p>
        </p:txBody>
      </p:sp>
      <p:sp>
        <p:nvSpPr>
          <p:cNvPr id="14" name="Picture Placeholder 13"/>
          <p:cNvSpPr>
            <a:spLocks noGrp="1"/>
          </p:cNvSpPr>
          <p:nvPr>
            <p:ph type="pic" sz="quarter" idx="15"/>
          </p:nvPr>
        </p:nvSpPr>
        <p:spPr>
          <a:xfrm>
            <a:off x="0" y="3902927"/>
            <a:ext cx="8028878" cy="4705816"/>
          </a:xfrm>
          <a:effectLst/>
        </p:spPr>
        <p:txBody>
          <a:bodyPr>
            <a:normAutofit/>
          </a:bodyPr>
          <a:lstStyle>
            <a:lvl1pPr marL="0" indent="0">
              <a:buNone/>
              <a:defRPr sz="4200">
                <a:ln>
                  <a:noFill/>
                </a:ln>
                <a:solidFill>
                  <a:schemeClr val="bg1">
                    <a:lumMod val="85000"/>
                  </a:schemeClr>
                </a:solidFill>
                <a:latin typeface="Raleway Medium"/>
                <a:ea typeface="Raleway Medium"/>
                <a:cs typeface="Raleway Medium"/>
              </a:defRPr>
            </a:lvl1pPr>
          </a:lstStyle>
          <a:p>
            <a:endParaRPr lang="en-US" dirty="0"/>
          </a:p>
        </p:txBody>
      </p:sp>
    </p:spTree>
    <p:extLst>
      <p:ext uri="{BB962C8B-B14F-4D97-AF65-F5344CB8AC3E}">
        <p14:creationId xmlns:p14="http://schemas.microsoft.com/office/powerpoint/2010/main" val="163713455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ortfolio ">
    <p:spTree>
      <p:nvGrpSpPr>
        <p:cNvPr id="1" name=""/>
        <p:cNvGrpSpPr/>
        <p:nvPr/>
      </p:nvGrpSpPr>
      <p:grpSpPr>
        <a:xfrm>
          <a:off x="0" y="0"/>
          <a:ext cx="0" cy="0"/>
          <a:chOff x="0" y="0"/>
          <a:chExt cx="0" cy="0"/>
        </a:xfrm>
      </p:grpSpPr>
      <p:sp>
        <p:nvSpPr>
          <p:cNvPr id="6" name="Picture Placeholder 13"/>
          <p:cNvSpPr>
            <a:spLocks noGrp="1"/>
          </p:cNvSpPr>
          <p:nvPr>
            <p:ph type="pic" sz="quarter" idx="13"/>
          </p:nvPr>
        </p:nvSpPr>
        <p:spPr>
          <a:xfrm>
            <a:off x="16347688" y="0"/>
            <a:ext cx="8029962" cy="13716000"/>
          </a:xfrm>
          <a:effectLst/>
        </p:spPr>
        <p:txBody>
          <a:bodyPr>
            <a:normAutofit/>
          </a:bodyPr>
          <a:lstStyle>
            <a:lvl1pPr marL="0" indent="0">
              <a:buNone/>
              <a:defRPr sz="4200">
                <a:ln>
                  <a:noFill/>
                </a:ln>
                <a:solidFill>
                  <a:schemeClr val="bg1">
                    <a:lumMod val="85000"/>
                  </a:schemeClr>
                </a:solidFill>
                <a:latin typeface="Raleway Medium"/>
                <a:ea typeface="Raleway Medium"/>
                <a:cs typeface="Raleway Medium"/>
              </a:defRPr>
            </a:lvl1pPr>
          </a:lstStyle>
          <a:p>
            <a:endParaRPr lang="en-US" dirty="0"/>
          </a:p>
        </p:txBody>
      </p:sp>
    </p:spTree>
    <p:extLst>
      <p:ext uri="{BB962C8B-B14F-4D97-AF65-F5344CB8AC3E}">
        <p14:creationId xmlns:p14="http://schemas.microsoft.com/office/powerpoint/2010/main" val="10238681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Pictures Text">
    <p:spTree>
      <p:nvGrpSpPr>
        <p:cNvPr id="1" name=""/>
        <p:cNvGrpSpPr/>
        <p:nvPr/>
      </p:nvGrpSpPr>
      <p:grpSpPr>
        <a:xfrm>
          <a:off x="0" y="0"/>
          <a:ext cx="0" cy="0"/>
          <a:chOff x="0" y="0"/>
          <a:chExt cx="0" cy="0"/>
        </a:xfrm>
      </p:grpSpPr>
      <p:sp>
        <p:nvSpPr>
          <p:cNvPr id="13" name="Picture Placeholder 13"/>
          <p:cNvSpPr>
            <a:spLocks noGrp="1"/>
          </p:cNvSpPr>
          <p:nvPr>
            <p:ph type="pic" sz="quarter" idx="14"/>
          </p:nvPr>
        </p:nvSpPr>
        <p:spPr>
          <a:xfrm>
            <a:off x="0" y="-1"/>
            <a:ext cx="9144000" cy="6289289"/>
          </a:xfrm>
          <a:effectLst/>
        </p:spPr>
        <p:txBody>
          <a:bodyPr>
            <a:normAutofit/>
          </a:bodyPr>
          <a:lstStyle>
            <a:lvl1pPr marL="0" indent="0">
              <a:buNone/>
              <a:defRPr sz="4200">
                <a:ln>
                  <a:noFill/>
                </a:ln>
                <a:solidFill>
                  <a:schemeClr val="bg1">
                    <a:lumMod val="85000"/>
                  </a:schemeClr>
                </a:solidFill>
                <a:latin typeface="Raleway Medium"/>
                <a:ea typeface="Raleway Medium"/>
                <a:cs typeface="Raleway Medium"/>
              </a:defRPr>
            </a:lvl1pPr>
          </a:lstStyle>
          <a:p>
            <a:endParaRPr lang="en-US" dirty="0"/>
          </a:p>
        </p:txBody>
      </p:sp>
      <p:sp>
        <p:nvSpPr>
          <p:cNvPr id="14" name="Picture Placeholder 13"/>
          <p:cNvSpPr>
            <a:spLocks noGrp="1"/>
          </p:cNvSpPr>
          <p:nvPr>
            <p:ph type="pic" sz="quarter" idx="15"/>
          </p:nvPr>
        </p:nvSpPr>
        <p:spPr>
          <a:xfrm>
            <a:off x="4754880" y="6646126"/>
            <a:ext cx="4389120" cy="7069874"/>
          </a:xfrm>
          <a:effectLst/>
        </p:spPr>
        <p:txBody>
          <a:bodyPr>
            <a:normAutofit/>
          </a:bodyPr>
          <a:lstStyle>
            <a:lvl1pPr marL="0" indent="0">
              <a:buNone/>
              <a:defRPr sz="4200">
                <a:ln>
                  <a:noFill/>
                </a:ln>
                <a:solidFill>
                  <a:schemeClr val="bg1">
                    <a:lumMod val="85000"/>
                  </a:schemeClr>
                </a:solidFill>
                <a:latin typeface="Raleway Medium"/>
                <a:ea typeface="Raleway Medium"/>
                <a:cs typeface="Raleway Medium"/>
              </a:defRPr>
            </a:lvl1pPr>
          </a:lstStyle>
          <a:p>
            <a:endParaRPr lang="en-US" dirty="0"/>
          </a:p>
        </p:txBody>
      </p:sp>
      <p:sp>
        <p:nvSpPr>
          <p:cNvPr id="15" name="Picture Placeholder 13"/>
          <p:cNvSpPr>
            <a:spLocks noGrp="1"/>
          </p:cNvSpPr>
          <p:nvPr>
            <p:ph type="pic" sz="quarter" idx="16"/>
          </p:nvPr>
        </p:nvSpPr>
        <p:spPr>
          <a:xfrm>
            <a:off x="0" y="6646126"/>
            <a:ext cx="4389120" cy="7069874"/>
          </a:xfrm>
          <a:effectLst/>
        </p:spPr>
        <p:txBody>
          <a:bodyPr>
            <a:normAutofit/>
          </a:bodyPr>
          <a:lstStyle>
            <a:lvl1pPr marL="0" indent="0">
              <a:buNone/>
              <a:defRPr sz="4200">
                <a:ln>
                  <a:noFill/>
                </a:ln>
                <a:solidFill>
                  <a:schemeClr val="bg1">
                    <a:lumMod val="85000"/>
                  </a:schemeClr>
                </a:solidFill>
                <a:latin typeface="Raleway Medium"/>
                <a:ea typeface="Raleway Medium"/>
                <a:cs typeface="Raleway Medium"/>
              </a:defRPr>
            </a:lvl1pPr>
          </a:lstStyle>
          <a:p>
            <a:endParaRPr lang="en-US" dirty="0"/>
          </a:p>
        </p:txBody>
      </p:sp>
    </p:spTree>
    <p:extLst>
      <p:ext uri="{BB962C8B-B14F-4D97-AF65-F5344CB8AC3E}">
        <p14:creationId xmlns:p14="http://schemas.microsoft.com/office/powerpoint/2010/main" val="129510529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3 Pictures Text">
    <p:spTree>
      <p:nvGrpSpPr>
        <p:cNvPr id="1" name=""/>
        <p:cNvGrpSpPr/>
        <p:nvPr/>
      </p:nvGrpSpPr>
      <p:grpSpPr>
        <a:xfrm>
          <a:off x="0" y="0"/>
          <a:ext cx="0" cy="0"/>
          <a:chOff x="0" y="0"/>
          <a:chExt cx="0" cy="0"/>
        </a:xfrm>
      </p:grpSpPr>
      <p:sp>
        <p:nvSpPr>
          <p:cNvPr id="9" name="Picture Placeholder 13"/>
          <p:cNvSpPr>
            <a:spLocks noGrp="1"/>
          </p:cNvSpPr>
          <p:nvPr>
            <p:ph type="pic" sz="quarter" idx="14"/>
          </p:nvPr>
        </p:nvSpPr>
        <p:spPr>
          <a:xfrm>
            <a:off x="8631585" y="8452624"/>
            <a:ext cx="7159083" cy="5263376"/>
          </a:xfrm>
          <a:effectLst/>
        </p:spPr>
        <p:txBody>
          <a:bodyPr>
            <a:normAutofit/>
          </a:bodyPr>
          <a:lstStyle>
            <a:lvl1pPr marL="0" indent="0">
              <a:buNone/>
              <a:defRPr sz="2500">
                <a:ln>
                  <a:noFill/>
                </a:ln>
                <a:solidFill>
                  <a:schemeClr val="bg1">
                    <a:lumMod val="85000"/>
                  </a:schemeClr>
                </a:solidFill>
                <a:latin typeface="Raleway Medium"/>
                <a:ea typeface="Raleway Medium"/>
                <a:cs typeface="Raleway Medium"/>
              </a:defRPr>
            </a:lvl1pPr>
          </a:lstStyle>
          <a:p>
            <a:endParaRPr lang="en-US" dirty="0"/>
          </a:p>
        </p:txBody>
      </p:sp>
      <p:sp>
        <p:nvSpPr>
          <p:cNvPr id="10" name="Picture Placeholder 13"/>
          <p:cNvSpPr>
            <a:spLocks noGrp="1"/>
          </p:cNvSpPr>
          <p:nvPr>
            <p:ph type="pic" sz="quarter" idx="15"/>
          </p:nvPr>
        </p:nvSpPr>
        <p:spPr>
          <a:xfrm>
            <a:off x="8631585" y="1"/>
            <a:ext cx="7159083" cy="5263376"/>
          </a:xfrm>
          <a:effectLst/>
        </p:spPr>
        <p:txBody>
          <a:bodyPr>
            <a:normAutofit/>
          </a:bodyPr>
          <a:lstStyle>
            <a:lvl1pPr marL="0" indent="0">
              <a:buNone/>
              <a:defRPr sz="2500">
                <a:ln>
                  <a:noFill/>
                </a:ln>
                <a:solidFill>
                  <a:schemeClr val="bg1">
                    <a:lumMod val="85000"/>
                  </a:schemeClr>
                </a:solidFill>
                <a:latin typeface="Raleway Medium"/>
                <a:ea typeface="Raleway Medium"/>
                <a:cs typeface="Raleway Medium"/>
              </a:defRPr>
            </a:lvl1pPr>
          </a:lstStyle>
          <a:p>
            <a:endParaRPr lang="en-US" dirty="0"/>
          </a:p>
        </p:txBody>
      </p:sp>
    </p:spTree>
    <p:extLst>
      <p:ext uri="{BB962C8B-B14F-4D97-AF65-F5344CB8AC3E}">
        <p14:creationId xmlns:p14="http://schemas.microsoft.com/office/powerpoint/2010/main" val="168945168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reak slide 4">
    <p:spTree>
      <p:nvGrpSpPr>
        <p:cNvPr id="1" name=""/>
        <p:cNvGrpSpPr/>
        <p:nvPr/>
      </p:nvGrpSpPr>
      <p:grpSpPr>
        <a:xfrm>
          <a:off x="0" y="0"/>
          <a:ext cx="0" cy="0"/>
          <a:chOff x="0" y="0"/>
          <a:chExt cx="0" cy="0"/>
        </a:xfrm>
      </p:grpSpPr>
    </p:spTree>
    <p:extLst>
      <p:ext uri="{BB962C8B-B14F-4D97-AF65-F5344CB8AC3E}">
        <p14:creationId xmlns:p14="http://schemas.microsoft.com/office/powerpoint/2010/main" val="81644132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of 3">
    <p:spTree>
      <p:nvGrpSpPr>
        <p:cNvPr id="1" name=""/>
        <p:cNvGrpSpPr/>
        <p:nvPr/>
      </p:nvGrpSpPr>
      <p:grpSpPr>
        <a:xfrm>
          <a:off x="0" y="0"/>
          <a:ext cx="0" cy="0"/>
          <a:chOff x="0" y="0"/>
          <a:chExt cx="0" cy="0"/>
        </a:xfrm>
      </p:grpSpPr>
      <p:sp>
        <p:nvSpPr>
          <p:cNvPr id="14" name="Picture Placeholder 13"/>
          <p:cNvSpPr>
            <a:spLocks noGrp="1"/>
          </p:cNvSpPr>
          <p:nvPr>
            <p:ph type="pic" sz="quarter" idx="14"/>
          </p:nvPr>
        </p:nvSpPr>
        <p:spPr>
          <a:xfrm>
            <a:off x="14282454" y="4165593"/>
            <a:ext cx="4025048" cy="5709425"/>
          </a:xfrm>
          <a:effectLst/>
        </p:spPr>
        <p:txBody>
          <a:bodyPr>
            <a:normAutofit/>
          </a:bodyPr>
          <a:lstStyle>
            <a:lvl1pPr marL="0" indent="0">
              <a:buNone/>
              <a:defRPr sz="4200">
                <a:ln>
                  <a:noFill/>
                </a:ln>
                <a:solidFill>
                  <a:schemeClr val="bg1">
                    <a:lumMod val="85000"/>
                  </a:schemeClr>
                </a:solidFill>
                <a:latin typeface="Raleway Medium"/>
                <a:ea typeface="Raleway Medium"/>
                <a:cs typeface="Raleway Medium"/>
              </a:defRPr>
            </a:lvl1pPr>
          </a:lstStyle>
          <a:p>
            <a:endParaRPr lang="en-US" dirty="0"/>
          </a:p>
        </p:txBody>
      </p:sp>
      <p:sp>
        <p:nvSpPr>
          <p:cNvPr id="15" name="Picture Placeholder 13"/>
          <p:cNvSpPr>
            <a:spLocks noGrp="1"/>
          </p:cNvSpPr>
          <p:nvPr>
            <p:ph type="pic" sz="quarter" idx="15"/>
          </p:nvPr>
        </p:nvSpPr>
        <p:spPr>
          <a:xfrm>
            <a:off x="18580875" y="4165593"/>
            <a:ext cx="4025048" cy="5709425"/>
          </a:xfrm>
          <a:effectLst/>
        </p:spPr>
        <p:txBody>
          <a:bodyPr>
            <a:normAutofit/>
          </a:bodyPr>
          <a:lstStyle>
            <a:lvl1pPr marL="0" indent="0">
              <a:buNone/>
              <a:defRPr sz="4200">
                <a:ln>
                  <a:noFill/>
                </a:ln>
                <a:solidFill>
                  <a:schemeClr val="bg1">
                    <a:lumMod val="85000"/>
                  </a:schemeClr>
                </a:solidFill>
                <a:latin typeface="Raleway Medium"/>
                <a:ea typeface="Raleway Medium"/>
                <a:cs typeface="Raleway Medium"/>
              </a:defRPr>
            </a:lvl1pPr>
          </a:lstStyle>
          <a:p>
            <a:endParaRPr lang="en-US" dirty="0"/>
          </a:p>
        </p:txBody>
      </p:sp>
      <p:sp>
        <p:nvSpPr>
          <p:cNvPr id="16" name="Picture Placeholder 13"/>
          <p:cNvSpPr>
            <a:spLocks noGrp="1"/>
          </p:cNvSpPr>
          <p:nvPr>
            <p:ph type="pic" sz="quarter" idx="16"/>
          </p:nvPr>
        </p:nvSpPr>
        <p:spPr>
          <a:xfrm>
            <a:off x="9984033" y="4165593"/>
            <a:ext cx="4025048" cy="5709425"/>
          </a:xfrm>
          <a:effectLst/>
        </p:spPr>
        <p:txBody>
          <a:bodyPr>
            <a:normAutofit/>
          </a:bodyPr>
          <a:lstStyle>
            <a:lvl1pPr marL="0" indent="0">
              <a:buNone/>
              <a:defRPr sz="4200">
                <a:ln>
                  <a:noFill/>
                </a:ln>
                <a:solidFill>
                  <a:schemeClr val="bg1">
                    <a:lumMod val="85000"/>
                  </a:schemeClr>
                </a:solidFill>
                <a:latin typeface="Raleway Medium"/>
                <a:ea typeface="Raleway Medium"/>
                <a:cs typeface="Raleway Medium"/>
              </a:defRPr>
            </a:lvl1pPr>
          </a:lstStyle>
          <a:p>
            <a:endParaRPr lang="en-US" dirty="0"/>
          </a:p>
        </p:txBody>
      </p:sp>
    </p:spTree>
    <p:extLst>
      <p:ext uri="{BB962C8B-B14F-4D97-AF65-F5344CB8AC3E}">
        <p14:creationId xmlns:p14="http://schemas.microsoft.com/office/powerpoint/2010/main" val="186435014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eam of 3">
    <p:spTree>
      <p:nvGrpSpPr>
        <p:cNvPr id="1" name=""/>
        <p:cNvGrpSpPr/>
        <p:nvPr/>
      </p:nvGrpSpPr>
      <p:grpSpPr>
        <a:xfrm>
          <a:off x="0" y="0"/>
          <a:ext cx="0" cy="0"/>
          <a:chOff x="0" y="0"/>
          <a:chExt cx="0" cy="0"/>
        </a:xfrm>
      </p:grpSpPr>
      <p:sp>
        <p:nvSpPr>
          <p:cNvPr id="14" name="Picture Placeholder 13"/>
          <p:cNvSpPr>
            <a:spLocks noGrp="1"/>
          </p:cNvSpPr>
          <p:nvPr>
            <p:ph type="pic" sz="quarter" idx="14"/>
          </p:nvPr>
        </p:nvSpPr>
        <p:spPr>
          <a:xfrm>
            <a:off x="7770143" y="4165593"/>
            <a:ext cx="4025048" cy="5709425"/>
          </a:xfrm>
          <a:effectLst/>
        </p:spPr>
        <p:txBody>
          <a:bodyPr>
            <a:normAutofit/>
          </a:bodyPr>
          <a:lstStyle>
            <a:lvl1pPr marL="0" indent="0">
              <a:buNone/>
              <a:defRPr sz="4200">
                <a:ln>
                  <a:noFill/>
                </a:ln>
                <a:solidFill>
                  <a:schemeClr val="bg1">
                    <a:lumMod val="85000"/>
                  </a:schemeClr>
                </a:solidFill>
                <a:latin typeface="Raleway Medium"/>
                <a:ea typeface="Raleway Medium"/>
                <a:cs typeface="Raleway Medium"/>
              </a:defRPr>
            </a:lvl1pPr>
          </a:lstStyle>
          <a:p>
            <a:endParaRPr lang="en-US" dirty="0"/>
          </a:p>
        </p:txBody>
      </p:sp>
      <p:sp>
        <p:nvSpPr>
          <p:cNvPr id="15" name="Picture Placeholder 13"/>
          <p:cNvSpPr>
            <a:spLocks noGrp="1"/>
          </p:cNvSpPr>
          <p:nvPr>
            <p:ph type="pic" sz="quarter" idx="15"/>
          </p:nvPr>
        </p:nvSpPr>
        <p:spPr>
          <a:xfrm>
            <a:off x="17437503" y="4165593"/>
            <a:ext cx="4025048" cy="5709425"/>
          </a:xfrm>
          <a:effectLst/>
        </p:spPr>
        <p:txBody>
          <a:bodyPr>
            <a:normAutofit/>
          </a:bodyPr>
          <a:lstStyle>
            <a:lvl1pPr marL="0" indent="0">
              <a:buNone/>
              <a:defRPr sz="4200">
                <a:ln>
                  <a:noFill/>
                </a:ln>
                <a:solidFill>
                  <a:schemeClr val="bg1">
                    <a:lumMod val="85000"/>
                  </a:schemeClr>
                </a:solidFill>
                <a:latin typeface="Raleway Medium"/>
                <a:ea typeface="Raleway Medium"/>
                <a:cs typeface="Raleway Medium"/>
              </a:defRPr>
            </a:lvl1pPr>
          </a:lstStyle>
          <a:p>
            <a:endParaRPr lang="en-US" dirty="0"/>
          </a:p>
        </p:txBody>
      </p:sp>
      <p:sp>
        <p:nvSpPr>
          <p:cNvPr id="16" name="Picture Placeholder 13"/>
          <p:cNvSpPr>
            <a:spLocks noGrp="1"/>
          </p:cNvSpPr>
          <p:nvPr>
            <p:ph type="pic" sz="quarter" idx="16"/>
          </p:nvPr>
        </p:nvSpPr>
        <p:spPr>
          <a:xfrm>
            <a:off x="2936463" y="4165593"/>
            <a:ext cx="4025048" cy="5709425"/>
          </a:xfrm>
          <a:effectLst/>
        </p:spPr>
        <p:txBody>
          <a:bodyPr>
            <a:normAutofit/>
          </a:bodyPr>
          <a:lstStyle>
            <a:lvl1pPr marL="0" indent="0">
              <a:buNone/>
              <a:defRPr sz="4200">
                <a:ln>
                  <a:noFill/>
                </a:ln>
                <a:solidFill>
                  <a:schemeClr val="bg1">
                    <a:lumMod val="85000"/>
                  </a:schemeClr>
                </a:solidFill>
                <a:latin typeface="Raleway Medium"/>
                <a:ea typeface="Raleway Medium"/>
                <a:cs typeface="Raleway Medium"/>
              </a:defRPr>
            </a:lvl1pPr>
          </a:lstStyle>
          <a:p>
            <a:endParaRPr lang="en-US" dirty="0"/>
          </a:p>
        </p:txBody>
      </p:sp>
      <p:sp>
        <p:nvSpPr>
          <p:cNvPr id="5" name="Picture Placeholder 13"/>
          <p:cNvSpPr>
            <a:spLocks noGrp="1"/>
          </p:cNvSpPr>
          <p:nvPr>
            <p:ph type="pic" sz="quarter" idx="17"/>
          </p:nvPr>
        </p:nvSpPr>
        <p:spPr>
          <a:xfrm>
            <a:off x="12603823" y="4165593"/>
            <a:ext cx="4025048" cy="5709425"/>
          </a:xfrm>
          <a:effectLst/>
        </p:spPr>
        <p:txBody>
          <a:bodyPr>
            <a:normAutofit/>
          </a:bodyPr>
          <a:lstStyle>
            <a:lvl1pPr marL="0" indent="0">
              <a:buNone/>
              <a:defRPr sz="4200">
                <a:ln>
                  <a:noFill/>
                </a:ln>
                <a:solidFill>
                  <a:schemeClr val="bg1">
                    <a:lumMod val="85000"/>
                  </a:schemeClr>
                </a:solidFill>
                <a:latin typeface="Raleway Medium"/>
                <a:ea typeface="Raleway Medium"/>
                <a:cs typeface="Raleway Medium"/>
              </a:defRPr>
            </a:lvl1pPr>
          </a:lstStyle>
          <a:p>
            <a:endParaRPr lang="en-US" dirty="0"/>
          </a:p>
        </p:txBody>
      </p:sp>
    </p:spTree>
    <p:extLst>
      <p:ext uri="{BB962C8B-B14F-4D97-AF65-F5344CB8AC3E}">
        <p14:creationId xmlns:p14="http://schemas.microsoft.com/office/powerpoint/2010/main" val="188183900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eam of 3">
    <p:spTree>
      <p:nvGrpSpPr>
        <p:cNvPr id="1" name=""/>
        <p:cNvGrpSpPr/>
        <p:nvPr/>
      </p:nvGrpSpPr>
      <p:grpSpPr>
        <a:xfrm>
          <a:off x="0" y="0"/>
          <a:ext cx="0" cy="0"/>
          <a:chOff x="0" y="0"/>
          <a:chExt cx="0" cy="0"/>
        </a:xfrm>
      </p:grpSpPr>
      <p:sp>
        <p:nvSpPr>
          <p:cNvPr id="16" name="Picture Placeholder 13"/>
          <p:cNvSpPr>
            <a:spLocks noGrp="1"/>
          </p:cNvSpPr>
          <p:nvPr>
            <p:ph type="pic" sz="quarter" idx="16"/>
          </p:nvPr>
        </p:nvSpPr>
        <p:spPr>
          <a:xfrm>
            <a:off x="18044135" y="4424804"/>
            <a:ext cx="3827098" cy="3827098"/>
          </a:xfrm>
          <a:prstGeom prst="ellipse">
            <a:avLst/>
          </a:prstGeom>
          <a:effectLst/>
        </p:spPr>
        <p:txBody>
          <a:bodyPr>
            <a:normAutofit/>
          </a:bodyPr>
          <a:lstStyle>
            <a:lvl1pPr marL="0" indent="0">
              <a:buNone/>
              <a:defRPr sz="4200">
                <a:ln>
                  <a:noFill/>
                </a:ln>
                <a:solidFill>
                  <a:schemeClr val="bg1">
                    <a:lumMod val="85000"/>
                  </a:schemeClr>
                </a:solidFill>
                <a:latin typeface="Raleway Medium"/>
                <a:ea typeface="Raleway Medium"/>
                <a:cs typeface="Raleway Medium"/>
              </a:defRPr>
            </a:lvl1pPr>
          </a:lstStyle>
          <a:p>
            <a:endParaRPr lang="en-US" dirty="0"/>
          </a:p>
        </p:txBody>
      </p:sp>
      <p:sp>
        <p:nvSpPr>
          <p:cNvPr id="7" name="Picture Placeholder 13"/>
          <p:cNvSpPr>
            <a:spLocks noGrp="1"/>
          </p:cNvSpPr>
          <p:nvPr>
            <p:ph type="pic" sz="quarter" idx="17"/>
          </p:nvPr>
        </p:nvSpPr>
        <p:spPr>
          <a:xfrm>
            <a:off x="12847667" y="4424804"/>
            <a:ext cx="3827098" cy="3827098"/>
          </a:xfrm>
          <a:prstGeom prst="ellipse">
            <a:avLst/>
          </a:prstGeom>
          <a:effectLst/>
        </p:spPr>
        <p:txBody>
          <a:bodyPr>
            <a:normAutofit/>
          </a:bodyPr>
          <a:lstStyle>
            <a:lvl1pPr marL="0" indent="0">
              <a:buNone/>
              <a:defRPr sz="4200">
                <a:ln>
                  <a:noFill/>
                </a:ln>
                <a:solidFill>
                  <a:schemeClr val="bg1">
                    <a:lumMod val="85000"/>
                  </a:schemeClr>
                </a:solidFill>
                <a:latin typeface="Raleway Medium"/>
                <a:ea typeface="Raleway Medium"/>
                <a:cs typeface="Raleway Medium"/>
              </a:defRPr>
            </a:lvl1pPr>
          </a:lstStyle>
          <a:p>
            <a:endParaRPr lang="en-US" dirty="0"/>
          </a:p>
        </p:txBody>
      </p:sp>
      <p:sp>
        <p:nvSpPr>
          <p:cNvPr id="8" name="Picture Placeholder 13"/>
          <p:cNvSpPr>
            <a:spLocks noGrp="1"/>
          </p:cNvSpPr>
          <p:nvPr>
            <p:ph type="pic" sz="quarter" idx="18"/>
          </p:nvPr>
        </p:nvSpPr>
        <p:spPr>
          <a:xfrm>
            <a:off x="7651199" y="4424804"/>
            <a:ext cx="3827098" cy="3827098"/>
          </a:xfrm>
          <a:prstGeom prst="ellipse">
            <a:avLst/>
          </a:prstGeom>
          <a:effectLst/>
        </p:spPr>
        <p:txBody>
          <a:bodyPr>
            <a:normAutofit/>
          </a:bodyPr>
          <a:lstStyle>
            <a:lvl1pPr marL="0" indent="0">
              <a:buNone/>
              <a:defRPr sz="4200">
                <a:ln>
                  <a:noFill/>
                </a:ln>
                <a:solidFill>
                  <a:schemeClr val="bg1">
                    <a:lumMod val="85000"/>
                  </a:schemeClr>
                </a:solidFill>
                <a:latin typeface="Raleway Medium"/>
                <a:ea typeface="Raleway Medium"/>
                <a:cs typeface="Raleway Medium"/>
              </a:defRPr>
            </a:lvl1pPr>
          </a:lstStyle>
          <a:p>
            <a:endParaRPr lang="en-US" dirty="0"/>
          </a:p>
        </p:txBody>
      </p:sp>
      <p:sp>
        <p:nvSpPr>
          <p:cNvPr id="9" name="Picture Placeholder 13"/>
          <p:cNvSpPr>
            <a:spLocks noGrp="1"/>
          </p:cNvSpPr>
          <p:nvPr>
            <p:ph type="pic" sz="quarter" idx="19"/>
          </p:nvPr>
        </p:nvSpPr>
        <p:spPr>
          <a:xfrm>
            <a:off x="2454731" y="4424804"/>
            <a:ext cx="3827098" cy="3827098"/>
          </a:xfrm>
          <a:prstGeom prst="ellipse">
            <a:avLst/>
          </a:prstGeom>
          <a:effectLst/>
        </p:spPr>
        <p:txBody>
          <a:bodyPr>
            <a:normAutofit/>
          </a:bodyPr>
          <a:lstStyle>
            <a:lvl1pPr marL="0" indent="0">
              <a:buNone/>
              <a:defRPr sz="4200">
                <a:ln>
                  <a:noFill/>
                </a:ln>
                <a:solidFill>
                  <a:schemeClr val="bg1">
                    <a:lumMod val="85000"/>
                  </a:schemeClr>
                </a:solidFill>
                <a:latin typeface="Raleway Medium"/>
                <a:ea typeface="Raleway Medium"/>
                <a:cs typeface="Raleway Medium"/>
              </a:defRPr>
            </a:lvl1pPr>
          </a:lstStyle>
          <a:p>
            <a:endParaRPr lang="en-US" dirty="0"/>
          </a:p>
        </p:txBody>
      </p:sp>
    </p:spTree>
    <p:extLst>
      <p:ext uri="{BB962C8B-B14F-4D97-AF65-F5344CB8AC3E}">
        <p14:creationId xmlns:p14="http://schemas.microsoft.com/office/powerpoint/2010/main" val="207681679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RVICES 3">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0" y="0"/>
            <a:ext cx="24377650" cy="6880302"/>
          </a:xfrm>
          <a:effectLst/>
        </p:spPr>
        <p:txBody>
          <a:bodyPr>
            <a:normAutofit/>
          </a:bodyPr>
          <a:lstStyle>
            <a:lvl1pPr marL="0" indent="0">
              <a:buNone/>
              <a:defRPr sz="4200">
                <a:ln>
                  <a:noFill/>
                </a:ln>
                <a:solidFill>
                  <a:schemeClr val="bg1">
                    <a:lumMod val="85000"/>
                  </a:schemeClr>
                </a:solidFill>
                <a:latin typeface="Raleway Medium"/>
                <a:ea typeface="Raleway Medium"/>
                <a:cs typeface="Raleway Medium"/>
              </a:defRPr>
            </a:lvl1pPr>
          </a:lstStyle>
          <a:p>
            <a:endParaRPr lang="en-US" dirty="0"/>
          </a:p>
        </p:txBody>
      </p:sp>
    </p:spTree>
    <p:extLst>
      <p:ext uri="{BB962C8B-B14F-4D97-AF65-F5344CB8AC3E}">
        <p14:creationId xmlns:p14="http://schemas.microsoft.com/office/powerpoint/2010/main" val="146943017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RVICES 3">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0" y="0"/>
            <a:ext cx="24377650" cy="5915104"/>
          </a:xfrm>
          <a:effectLst/>
        </p:spPr>
        <p:txBody>
          <a:bodyPr>
            <a:normAutofit/>
          </a:bodyPr>
          <a:lstStyle>
            <a:lvl1pPr marL="0" indent="0">
              <a:buNone/>
              <a:defRPr sz="4200">
                <a:ln>
                  <a:noFill/>
                </a:ln>
                <a:solidFill>
                  <a:schemeClr val="bg1">
                    <a:lumMod val="85000"/>
                  </a:schemeClr>
                </a:solidFill>
                <a:latin typeface="Raleway Medium"/>
                <a:ea typeface="Raleway Medium"/>
                <a:cs typeface="Raleway Medium"/>
              </a:defRPr>
            </a:lvl1pPr>
          </a:lstStyle>
          <a:p>
            <a:endParaRPr lang="en-US" dirty="0"/>
          </a:p>
        </p:txBody>
      </p:sp>
    </p:spTree>
    <p:extLst>
      <p:ext uri="{BB962C8B-B14F-4D97-AF65-F5344CB8AC3E}">
        <p14:creationId xmlns:p14="http://schemas.microsoft.com/office/powerpoint/2010/main" val="2144654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rtners 2">
    <p:spTree>
      <p:nvGrpSpPr>
        <p:cNvPr id="1" name=""/>
        <p:cNvGrpSpPr/>
        <p:nvPr/>
      </p:nvGrpSpPr>
      <p:grpSpPr>
        <a:xfrm>
          <a:off x="0" y="0"/>
          <a:ext cx="0" cy="0"/>
          <a:chOff x="0" y="0"/>
          <a:chExt cx="0" cy="0"/>
        </a:xfrm>
      </p:grpSpPr>
      <p:sp>
        <p:nvSpPr>
          <p:cNvPr id="21" name="Picture Placeholder 13"/>
          <p:cNvSpPr>
            <a:spLocks noGrp="1"/>
          </p:cNvSpPr>
          <p:nvPr>
            <p:ph type="pic" sz="quarter" idx="24"/>
          </p:nvPr>
        </p:nvSpPr>
        <p:spPr>
          <a:xfrm>
            <a:off x="5684271" y="1336432"/>
            <a:ext cx="3207252" cy="3207252"/>
          </a:xfrm>
          <a:prstGeom prst="ellipse">
            <a:avLst/>
          </a:prstGeom>
          <a:effectLst/>
        </p:spPr>
        <p:txBody>
          <a:bodyPr>
            <a:normAutofit/>
          </a:bodyPr>
          <a:lstStyle>
            <a:lvl1pPr marL="0" indent="0">
              <a:buNone/>
              <a:defRPr sz="3000">
                <a:ln>
                  <a:noFill/>
                </a:ln>
                <a:solidFill>
                  <a:schemeClr val="bg1">
                    <a:lumMod val="85000"/>
                  </a:schemeClr>
                </a:solidFill>
                <a:latin typeface="Raleway Medium"/>
                <a:ea typeface="Raleway Medium"/>
                <a:cs typeface="Raleway Medium"/>
              </a:defRPr>
            </a:lvl1pPr>
          </a:lstStyle>
          <a:p>
            <a:endParaRPr lang="en-US" dirty="0"/>
          </a:p>
        </p:txBody>
      </p:sp>
      <p:sp>
        <p:nvSpPr>
          <p:cNvPr id="22" name="Picture Placeholder 13"/>
          <p:cNvSpPr>
            <a:spLocks noGrp="1"/>
          </p:cNvSpPr>
          <p:nvPr>
            <p:ph type="pic" sz="quarter" idx="25"/>
          </p:nvPr>
        </p:nvSpPr>
        <p:spPr>
          <a:xfrm>
            <a:off x="9619117" y="1336432"/>
            <a:ext cx="3207252" cy="3207252"/>
          </a:xfrm>
          <a:prstGeom prst="ellipse">
            <a:avLst/>
          </a:prstGeom>
          <a:effectLst/>
        </p:spPr>
        <p:txBody>
          <a:bodyPr>
            <a:normAutofit/>
          </a:bodyPr>
          <a:lstStyle>
            <a:lvl1pPr marL="0" indent="0">
              <a:buNone/>
              <a:defRPr sz="3000">
                <a:ln>
                  <a:noFill/>
                </a:ln>
                <a:solidFill>
                  <a:schemeClr val="bg1">
                    <a:lumMod val="85000"/>
                  </a:schemeClr>
                </a:solidFill>
                <a:latin typeface="Raleway Medium"/>
                <a:ea typeface="Raleway Medium"/>
                <a:cs typeface="Raleway Medium"/>
              </a:defRPr>
            </a:lvl1pPr>
          </a:lstStyle>
          <a:p>
            <a:endParaRPr lang="en-US" dirty="0"/>
          </a:p>
        </p:txBody>
      </p:sp>
      <p:sp>
        <p:nvSpPr>
          <p:cNvPr id="23" name="Picture Placeholder 13"/>
          <p:cNvSpPr>
            <a:spLocks noGrp="1"/>
          </p:cNvSpPr>
          <p:nvPr>
            <p:ph type="pic" sz="quarter" idx="26"/>
          </p:nvPr>
        </p:nvSpPr>
        <p:spPr>
          <a:xfrm>
            <a:off x="1749425" y="1336432"/>
            <a:ext cx="3207252" cy="3207252"/>
          </a:xfrm>
          <a:prstGeom prst="ellipse">
            <a:avLst/>
          </a:prstGeom>
          <a:effectLst/>
        </p:spPr>
        <p:txBody>
          <a:bodyPr>
            <a:normAutofit/>
          </a:bodyPr>
          <a:lstStyle>
            <a:lvl1pPr marL="0" indent="0">
              <a:buNone/>
              <a:defRPr sz="3000">
                <a:ln>
                  <a:noFill/>
                </a:ln>
                <a:solidFill>
                  <a:schemeClr val="bg1">
                    <a:lumMod val="85000"/>
                  </a:schemeClr>
                </a:solidFill>
                <a:latin typeface="Raleway Medium"/>
                <a:ea typeface="Raleway Medium"/>
                <a:cs typeface="Raleway Medium"/>
              </a:defRPr>
            </a:lvl1pPr>
          </a:lstStyle>
          <a:p>
            <a:endParaRPr lang="en-US" dirty="0"/>
          </a:p>
        </p:txBody>
      </p:sp>
      <p:sp>
        <p:nvSpPr>
          <p:cNvPr id="27" name="Picture Placeholder 13"/>
          <p:cNvSpPr>
            <a:spLocks noGrp="1"/>
          </p:cNvSpPr>
          <p:nvPr>
            <p:ph type="pic" sz="quarter" idx="27"/>
          </p:nvPr>
        </p:nvSpPr>
        <p:spPr>
          <a:xfrm>
            <a:off x="5684271" y="5195153"/>
            <a:ext cx="3207252" cy="3207252"/>
          </a:xfrm>
          <a:prstGeom prst="ellipse">
            <a:avLst/>
          </a:prstGeom>
          <a:effectLst/>
        </p:spPr>
        <p:txBody>
          <a:bodyPr>
            <a:normAutofit/>
          </a:bodyPr>
          <a:lstStyle>
            <a:lvl1pPr marL="0" indent="0">
              <a:buNone/>
              <a:defRPr sz="3000">
                <a:ln>
                  <a:noFill/>
                </a:ln>
                <a:solidFill>
                  <a:schemeClr val="bg1">
                    <a:lumMod val="85000"/>
                  </a:schemeClr>
                </a:solidFill>
                <a:latin typeface="Raleway Medium"/>
                <a:ea typeface="Raleway Medium"/>
                <a:cs typeface="Raleway Medium"/>
              </a:defRPr>
            </a:lvl1pPr>
          </a:lstStyle>
          <a:p>
            <a:endParaRPr lang="en-US" dirty="0"/>
          </a:p>
        </p:txBody>
      </p:sp>
      <p:sp>
        <p:nvSpPr>
          <p:cNvPr id="28" name="Picture Placeholder 13"/>
          <p:cNvSpPr>
            <a:spLocks noGrp="1"/>
          </p:cNvSpPr>
          <p:nvPr>
            <p:ph type="pic" sz="quarter" idx="28"/>
          </p:nvPr>
        </p:nvSpPr>
        <p:spPr>
          <a:xfrm>
            <a:off x="9619117" y="5195153"/>
            <a:ext cx="3207252" cy="3207252"/>
          </a:xfrm>
          <a:prstGeom prst="ellipse">
            <a:avLst/>
          </a:prstGeom>
          <a:effectLst/>
        </p:spPr>
        <p:txBody>
          <a:bodyPr>
            <a:normAutofit/>
          </a:bodyPr>
          <a:lstStyle>
            <a:lvl1pPr marL="0" indent="0">
              <a:buNone/>
              <a:defRPr sz="3000">
                <a:ln>
                  <a:noFill/>
                </a:ln>
                <a:solidFill>
                  <a:schemeClr val="bg1">
                    <a:lumMod val="85000"/>
                  </a:schemeClr>
                </a:solidFill>
                <a:latin typeface="Raleway Medium"/>
                <a:ea typeface="Raleway Medium"/>
                <a:cs typeface="Raleway Medium"/>
              </a:defRPr>
            </a:lvl1pPr>
          </a:lstStyle>
          <a:p>
            <a:endParaRPr lang="en-US" dirty="0"/>
          </a:p>
        </p:txBody>
      </p:sp>
      <p:sp>
        <p:nvSpPr>
          <p:cNvPr id="29" name="Picture Placeholder 13"/>
          <p:cNvSpPr>
            <a:spLocks noGrp="1"/>
          </p:cNvSpPr>
          <p:nvPr>
            <p:ph type="pic" sz="quarter" idx="29"/>
          </p:nvPr>
        </p:nvSpPr>
        <p:spPr>
          <a:xfrm>
            <a:off x="1749425" y="5195153"/>
            <a:ext cx="3207252" cy="3207252"/>
          </a:xfrm>
          <a:prstGeom prst="ellipse">
            <a:avLst/>
          </a:prstGeom>
          <a:effectLst/>
        </p:spPr>
        <p:txBody>
          <a:bodyPr>
            <a:normAutofit/>
          </a:bodyPr>
          <a:lstStyle>
            <a:lvl1pPr marL="0" indent="0">
              <a:buNone/>
              <a:defRPr sz="3000">
                <a:ln>
                  <a:noFill/>
                </a:ln>
                <a:solidFill>
                  <a:schemeClr val="bg1">
                    <a:lumMod val="85000"/>
                  </a:schemeClr>
                </a:solidFill>
                <a:latin typeface="Raleway Medium"/>
                <a:ea typeface="Raleway Medium"/>
                <a:cs typeface="Raleway Medium"/>
              </a:defRPr>
            </a:lvl1pPr>
          </a:lstStyle>
          <a:p>
            <a:endParaRPr lang="en-US" dirty="0"/>
          </a:p>
        </p:txBody>
      </p:sp>
      <p:sp>
        <p:nvSpPr>
          <p:cNvPr id="30" name="Picture Placeholder 13"/>
          <p:cNvSpPr>
            <a:spLocks noGrp="1"/>
          </p:cNvSpPr>
          <p:nvPr>
            <p:ph type="pic" sz="quarter" idx="21"/>
          </p:nvPr>
        </p:nvSpPr>
        <p:spPr>
          <a:xfrm>
            <a:off x="5684271" y="9053873"/>
            <a:ext cx="3207252" cy="3207252"/>
          </a:xfrm>
          <a:prstGeom prst="ellipse">
            <a:avLst/>
          </a:prstGeom>
          <a:effectLst/>
        </p:spPr>
        <p:txBody>
          <a:bodyPr>
            <a:normAutofit/>
          </a:bodyPr>
          <a:lstStyle>
            <a:lvl1pPr marL="0" indent="0">
              <a:buNone/>
              <a:defRPr sz="3000">
                <a:ln>
                  <a:noFill/>
                </a:ln>
                <a:solidFill>
                  <a:schemeClr val="bg1">
                    <a:lumMod val="85000"/>
                  </a:schemeClr>
                </a:solidFill>
                <a:latin typeface="Raleway Medium"/>
                <a:ea typeface="Raleway Medium"/>
                <a:cs typeface="Raleway Medium"/>
              </a:defRPr>
            </a:lvl1pPr>
          </a:lstStyle>
          <a:p>
            <a:endParaRPr lang="en-US" dirty="0"/>
          </a:p>
        </p:txBody>
      </p:sp>
      <p:sp>
        <p:nvSpPr>
          <p:cNvPr id="31" name="Picture Placeholder 13"/>
          <p:cNvSpPr>
            <a:spLocks noGrp="1"/>
          </p:cNvSpPr>
          <p:nvPr>
            <p:ph type="pic" sz="quarter" idx="22"/>
          </p:nvPr>
        </p:nvSpPr>
        <p:spPr>
          <a:xfrm>
            <a:off x="9619117" y="9053873"/>
            <a:ext cx="3207252" cy="3207252"/>
          </a:xfrm>
          <a:prstGeom prst="ellipse">
            <a:avLst/>
          </a:prstGeom>
          <a:effectLst/>
        </p:spPr>
        <p:txBody>
          <a:bodyPr>
            <a:normAutofit/>
          </a:bodyPr>
          <a:lstStyle>
            <a:lvl1pPr marL="0" indent="0">
              <a:buNone/>
              <a:defRPr sz="3000">
                <a:ln>
                  <a:noFill/>
                </a:ln>
                <a:solidFill>
                  <a:schemeClr val="bg1">
                    <a:lumMod val="85000"/>
                  </a:schemeClr>
                </a:solidFill>
                <a:latin typeface="Raleway Medium"/>
                <a:ea typeface="Raleway Medium"/>
                <a:cs typeface="Raleway Medium"/>
              </a:defRPr>
            </a:lvl1pPr>
          </a:lstStyle>
          <a:p>
            <a:endParaRPr lang="en-US" dirty="0"/>
          </a:p>
        </p:txBody>
      </p:sp>
      <p:sp>
        <p:nvSpPr>
          <p:cNvPr id="32" name="Picture Placeholder 13"/>
          <p:cNvSpPr>
            <a:spLocks noGrp="1"/>
          </p:cNvSpPr>
          <p:nvPr>
            <p:ph type="pic" sz="quarter" idx="23"/>
          </p:nvPr>
        </p:nvSpPr>
        <p:spPr>
          <a:xfrm>
            <a:off x="1749425" y="9053873"/>
            <a:ext cx="3207252" cy="3207252"/>
          </a:xfrm>
          <a:prstGeom prst="ellipse">
            <a:avLst/>
          </a:prstGeom>
          <a:effectLst/>
        </p:spPr>
        <p:txBody>
          <a:bodyPr>
            <a:normAutofit/>
          </a:bodyPr>
          <a:lstStyle>
            <a:lvl1pPr marL="0" indent="0">
              <a:buNone/>
              <a:defRPr sz="3000">
                <a:ln>
                  <a:noFill/>
                </a:ln>
                <a:solidFill>
                  <a:schemeClr val="bg1">
                    <a:lumMod val="85000"/>
                  </a:schemeClr>
                </a:solidFill>
                <a:latin typeface="Raleway Medium"/>
                <a:ea typeface="Raleway Medium"/>
                <a:cs typeface="Raleway Medium"/>
              </a:defRPr>
            </a:lvl1pPr>
          </a:lstStyle>
          <a:p>
            <a:endParaRPr lang="en-US" dirty="0"/>
          </a:p>
        </p:txBody>
      </p:sp>
    </p:spTree>
    <p:extLst>
      <p:ext uri="{BB962C8B-B14F-4D97-AF65-F5344CB8AC3E}">
        <p14:creationId xmlns:p14="http://schemas.microsoft.com/office/powerpoint/2010/main" val="28238759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Picture-Martik">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24377650" cy="13716000"/>
          </a:xfrm>
          <a:effectLst/>
        </p:spPr>
        <p:txBody>
          <a:bodyPr>
            <a:normAutofit/>
          </a:bodyPr>
          <a:lstStyle>
            <a:lvl1pPr marL="0" indent="0">
              <a:buNone/>
              <a:defRPr sz="4200">
                <a:ln>
                  <a:noFill/>
                </a:ln>
                <a:solidFill>
                  <a:schemeClr val="bg1">
                    <a:lumMod val="85000"/>
                  </a:schemeClr>
                </a:solidFill>
                <a:latin typeface="Raleway Medium"/>
                <a:ea typeface="Raleway Medium"/>
                <a:cs typeface="Raleway Medium"/>
              </a:defRPr>
            </a:lvl1pPr>
          </a:lstStyle>
          <a:p>
            <a:endParaRPr lang="en-US" dirty="0"/>
          </a:p>
        </p:txBody>
      </p:sp>
    </p:spTree>
    <p:extLst>
      <p:ext uri="{BB962C8B-B14F-4D97-AF65-F5344CB8AC3E}">
        <p14:creationId xmlns:p14="http://schemas.microsoft.com/office/powerpoint/2010/main" val="176614608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rvices 1">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Medium"/>
            </a:endParaRPr>
          </a:p>
        </p:txBody>
      </p:sp>
      <p:sp>
        <p:nvSpPr>
          <p:cNvPr id="2" name="Picture Placeholder 13"/>
          <p:cNvSpPr>
            <a:spLocks noGrp="1"/>
          </p:cNvSpPr>
          <p:nvPr>
            <p:ph type="pic" sz="quarter" idx="13"/>
          </p:nvPr>
        </p:nvSpPr>
        <p:spPr>
          <a:xfrm>
            <a:off x="0" y="0"/>
            <a:ext cx="10883590" cy="13716000"/>
          </a:xfrm>
          <a:effectLst/>
        </p:spPr>
        <p:txBody>
          <a:bodyPr>
            <a:normAutofit/>
          </a:bodyPr>
          <a:lstStyle>
            <a:lvl1pPr marL="0" indent="0">
              <a:buNone/>
              <a:defRPr sz="4200">
                <a:ln>
                  <a:noFill/>
                </a:ln>
                <a:solidFill>
                  <a:schemeClr val="bg1">
                    <a:lumMod val="85000"/>
                  </a:schemeClr>
                </a:solidFill>
                <a:latin typeface="Raleway Medium"/>
                <a:ea typeface="Raleway Medium"/>
                <a:cs typeface="Raleway Medium"/>
              </a:defRPr>
            </a:lvl1pPr>
          </a:lstStyle>
          <a:p>
            <a:endParaRPr lang="en-US" dirty="0"/>
          </a:p>
        </p:txBody>
      </p:sp>
    </p:spTree>
    <p:extLst>
      <p:ext uri="{BB962C8B-B14F-4D97-AF65-F5344CB8AC3E}">
        <p14:creationId xmlns:p14="http://schemas.microsoft.com/office/powerpoint/2010/main" val="139254252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RVICES 2">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Medium"/>
            </a:endParaRPr>
          </a:p>
        </p:txBody>
      </p:sp>
      <p:sp>
        <p:nvSpPr>
          <p:cNvPr id="5" name="Picture Placeholder 13"/>
          <p:cNvSpPr>
            <a:spLocks noGrp="1"/>
          </p:cNvSpPr>
          <p:nvPr>
            <p:ph type="pic" sz="quarter" idx="13"/>
          </p:nvPr>
        </p:nvSpPr>
        <p:spPr>
          <a:xfrm>
            <a:off x="0" y="0"/>
            <a:ext cx="14117444" cy="13716000"/>
          </a:xfrm>
          <a:effectLst/>
        </p:spPr>
        <p:txBody>
          <a:bodyPr>
            <a:normAutofit/>
          </a:bodyPr>
          <a:lstStyle>
            <a:lvl1pPr marL="0" indent="0">
              <a:buNone/>
              <a:defRPr sz="4200">
                <a:ln>
                  <a:noFill/>
                </a:ln>
                <a:solidFill>
                  <a:schemeClr val="bg1">
                    <a:lumMod val="85000"/>
                  </a:schemeClr>
                </a:solidFill>
                <a:latin typeface="Raleway Medium"/>
                <a:ea typeface="Raleway Medium"/>
                <a:cs typeface="Raleway Medium"/>
              </a:defRPr>
            </a:lvl1pPr>
          </a:lstStyle>
          <a:p>
            <a:endParaRPr lang="en-US" dirty="0"/>
          </a:p>
        </p:txBody>
      </p:sp>
    </p:spTree>
    <p:extLst>
      <p:ext uri="{BB962C8B-B14F-4D97-AF65-F5344CB8AC3E}">
        <p14:creationId xmlns:p14="http://schemas.microsoft.com/office/powerpoint/2010/main" val="156478003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Half_picture">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Medium"/>
            </a:endParaRPr>
          </a:p>
        </p:txBody>
      </p:sp>
      <p:sp>
        <p:nvSpPr>
          <p:cNvPr id="2" name="Picture Placeholder 13"/>
          <p:cNvSpPr>
            <a:spLocks noGrp="1"/>
          </p:cNvSpPr>
          <p:nvPr>
            <p:ph type="pic" sz="quarter" idx="13"/>
          </p:nvPr>
        </p:nvSpPr>
        <p:spPr>
          <a:xfrm>
            <a:off x="12690088" y="0"/>
            <a:ext cx="11687562" cy="13716000"/>
          </a:xfrm>
          <a:effectLst/>
        </p:spPr>
        <p:txBody>
          <a:bodyPr>
            <a:normAutofit/>
          </a:bodyPr>
          <a:lstStyle>
            <a:lvl1pPr marL="0" indent="0">
              <a:buNone/>
              <a:defRPr sz="4200">
                <a:ln>
                  <a:noFill/>
                </a:ln>
                <a:solidFill>
                  <a:schemeClr val="bg1">
                    <a:lumMod val="85000"/>
                  </a:schemeClr>
                </a:solidFill>
                <a:latin typeface="Raleway Medium"/>
                <a:ea typeface="Raleway Medium"/>
                <a:cs typeface="Raleway Medium"/>
              </a:defRPr>
            </a:lvl1pPr>
          </a:lstStyle>
          <a:p>
            <a:endParaRPr lang="en-US" dirty="0"/>
          </a:p>
        </p:txBody>
      </p:sp>
    </p:spTree>
    <p:extLst>
      <p:ext uri="{BB962C8B-B14F-4D97-AF65-F5344CB8AC3E}">
        <p14:creationId xmlns:p14="http://schemas.microsoft.com/office/powerpoint/2010/main" val="126453711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ortfolio 1">
    <p:spTree>
      <p:nvGrpSpPr>
        <p:cNvPr id="1" name=""/>
        <p:cNvGrpSpPr/>
        <p:nvPr/>
      </p:nvGrpSpPr>
      <p:grpSpPr>
        <a:xfrm>
          <a:off x="0" y="0"/>
          <a:ext cx="0" cy="0"/>
          <a:chOff x="0" y="0"/>
          <a:chExt cx="0" cy="0"/>
        </a:xfrm>
      </p:grpSpPr>
      <p:sp>
        <p:nvSpPr>
          <p:cNvPr id="5" name="Picture Placeholder 13"/>
          <p:cNvSpPr>
            <a:spLocks noGrp="1"/>
          </p:cNvSpPr>
          <p:nvPr>
            <p:ph type="pic" sz="quarter" idx="14"/>
          </p:nvPr>
        </p:nvSpPr>
        <p:spPr>
          <a:xfrm>
            <a:off x="0" y="6869151"/>
            <a:ext cx="12252906" cy="6869151"/>
          </a:xfrm>
          <a:effectLst/>
        </p:spPr>
        <p:txBody>
          <a:bodyPr>
            <a:normAutofit/>
          </a:bodyPr>
          <a:lstStyle>
            <a:lvl1pPr marL="0" indent="0">
              <a:buNone/>
              <a:defRPr sz="4200">
                <a:ln>
                  <a:noFill/>
                </a:ln>
                <a:solidFill>
                  <a:schemeClr val="bg1">
                    <a:lumMod val="85000"/>
                  </a:schemeClr>
                </a:solidFill>
                <a:latin typeface="Raleway Medium"/>
                <a:ea typeface="Raleway Medium"/>
                <a:cs typeface="Raleway Medium"/>
              </a:defRPr>
            </a:lvl1pPr>
          </a:lstStyle>
          <a:p>
            <a:endParaRPr lang="en-US" dirty="0"/>
          </a:p>
        </p:txBody>
      </p:sp>
      <p:sp>
        <p:nvSpPr>
          <p:cNvPr id="6" name="Picture Placeholder 13"/>
          <p:cNvSpPr>
            <a:spLocks noGrp="1"/>
          </p:cNvSpPr>
          <p:nvPr>
            <p:ph type="pic" sz="quarter" idx="15"/>
          </p:nvPr>
        </p:nvSpPr>
        <p:spPr>
          <a:xfrm>
            <a:off x="12252906" y="0"/>
            <a:ext cx="12124744" cy="6869151"/>
          </a:xfrm>
          <a:effectLst/>
        </p:spPr>
        <p:txBody>
          <a:bodyPr>
            <a:normAutofit/>
          </a:bodyPr>
          <a:lstStyle>
            <a:lvl1pPr marL="0" indent="0">
              <a:buNone/>
              <a:defRPr sz="4200">
                <a:ln>
                  <a:noFill/>
                </a:ln>
                <a:solidFill>
                  <a:schemeClr val="bg1">
                    <a:lumMod val="85000"/>
                  </a:schemeClr>
                </a:solidFill>
                <a:latin typeface="Raleway Medium"/>
                <a:ea typeface="Raleway Medium"/>
                <a:cs typeface="Raleway Medium"/>
              </a:defRPr>
            </a:lvl1pPr>
          </a:lstStyle>
          <a:p>
            <a:endParaRPr lang="en-US" dirty="0"/>
          </a:p>
        </p:txBody>
      </p:sp>
    </p:spTree>
    <p:extLst>
      <p:ext uri="{BB962C8B-B14F-4D97-AF65-F5344CB8AC3E}">
        <p14:creationId xmlns:p14="http://schemas.microsoft.com/office/powerpoint/2010/main" val="11153776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Portfolio Four">
    <p:spTree>
      <p:nvGrpSpPr>
        <p:cNvPr id="1" name=""/>
        <p:cNvGrpSpPr/>
        <p:nvPr/>
      </p:nvGrpSpPr>
      <p:grpSpPr>
        <a:xfrm>
          <a:off x="0" y="0"/>
          <a:ext cx="0" cy="0"/>
          <a:chOff x="0" y="0"/>
          <a:chExt cx="0" cy="0"/>
        </a:xfrm>
      </p:grpSpPr>
      <p:sp>
        <p:nvSpPr>
          <p:cNvPr id="14" name="Picture Placeholder 2"/>
          <p:cNvSpPr>
            <a:spLocks noGrp="1"/>
          </p:cNvSpPr>
          <p:nvPr>
            <p:ph type="pic" sz="quarter" idx="17"/>
          </p:nvPr>
        </p:nvSpPr>
        <p:spPr>
          <a:xfrm>
            <a:off x="3865184" y="2999257"/>
            <a:ext cx="4387861" cy="7785973"/>
          </a:xfrm>
          <a:prstGeom prst="rect">
            <a:avLst/>
          </a:prstGeom>
        </p:spPr>
        <p:txBody>
          <a:bodyPr>
            <a:normAutofit/>
          </a:bodyPr>
          <a:lstStyle>
            <a:lvl1pPr>
              <a:defRPr sz="3199"/>
            </a:lvl1pPr>
          </a:lstStyle>
          <a:p>
            <a:endParaRPr lang="en-US"/>
          </a:p>
        </p:txBody>
      </p:sp>
    </p:spTree>
    <p:extLst>
      <p:ext uri="{BB962C8B-B14F-4D97-AF65-F5344CB8AC3E}">
        <p14:creationId xmlns:p14="http://schemas.microsoft.com/office/powerpoint/2010/main" val="177181445"/>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ehind the Scenes">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13759215" y="4423106"/>
            <a:ext cx="8491415" cy="4801110"/>
          </a:xfrm>
          <a:prstGeom prst="rect">
            <a:avLst/>
          </a:prstGeo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Tree>
    <p:extLst>
      <p:ext uri="{BB962C8B-B14F-4D97-AF65-F5344CB8AC3E}">
        <p14:creationId xmlns:p14="http://schemas.microsoft.com/office/powerpoint/2010/main" val="1414318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ig Background">
    <p:spTree>
      <p:nvGrpSpPr>
        <p:cNvPr id="1" name=""/>
        <p:cNvGrpSpPr/>
        <p:nvPr/>
      </p:nvGrpSpPr>
      <p:grpSpPr>
        <a:xfrm>
          <a:off x="0" y="0"/>
          <a:ext cx="0" cy="0"/>
          <a:chOff x="0" y="0"/>
          <a:chExt cx="0" cy="0"/>
        </a:xfrm>
      </p:grpSpPr>
      <p:sp>
        <p:nvSpPr>
          <p:cNvPr id="4" name="Picture Placeholder 13"/>
          <p:cNvSpPr>
            <a:spLocks noGrp="1"/>
          </p:cNvSpPr>
          <p:nvPr>
            <p:ph type="pic" sz="quarter" idx="26"/>
          </p:nvPr>
        </p:nvSpPr>
        <p:spPr>
          <a:xfrm>
            <a:off x="0" y="-7928"/>
            <a:ext cx="24377649" cy="13723928"/>
          </a:xfrm>
          <a:prstGeom prst="rect">
            <a:avLst/>
          </a:prstGeo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899269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7E0957-3120-4015-9B52-A03A7D5B6BEB}"/>
              </a:ext>
            </a:extLst>
          </p:cNvPr>
          <p:cNvSpPr>
            <a:spLocks noGrp="1"/>
          </p:cNvSpPr>
          <p:nvPr>
            <p:ph type="ctrTitle"/>
          </p:nvPr>
        </p:nvSpPr>
        <p:spPr>
          <a:xfrm>
            <a:off x="3047206" y="2244726"/>
            <a:ext cx="18283238" cy="4775200"/>
          </a:xfrm>
        </p:spPr>
        <p:txBody>
          <a:bodyPr anchor="b"/>
          <a:lstStyle>
            <a:lvl1pPr algn="ctr">
              <a:defRPr sz="11997"/>
            </a:lvl1pPr>
          </a:lstStyle>
          <a:p>
            <a:r>
              <a:rPr lang="fr-FR"/>
              <a:t>Modifiez le style du titre</a:t>
            </a:r>
          </a:p>
        </p:txBody>
      </p:sp>
      <p:sp>
        <p:nvSpPr>
          <p:cNvPr id="3" name="Sous-titre 2">
            <a:extLst>
              <a:ext uri="{FF2B5EF4-FFF2-40B4-BE49-F238E27FC236}">
                <a16:creationId xmlns:a16="http://schemas.microsoft.com/office/drawing/2014/main" id="{56BE65FD-1565-41C1-AC68-95AC71C5E9C8}"/>
              </a:ext>
            </a:extLst>
          </p:cNvPr>
          <p:cNvSpPr>
            <a:spLocks noGrp="1"/>
          </p:cNvSpPr>
          <p:nvPr>
            <p:ph type="subTitle" idx="1"/>
          </p:nvPr>
        </p:nvSpPr>
        <p:spPr>
          <a:xfrm>
            <a:off x="3047206" y="7204076"/>
            <a:ext cx="18283238" cy="3311524"/>
          </a:xfrm>
        </p:spPr>
        <p:txBody>
          <a:bodyPr/>
          <a:lstStyle>
            <a:lvl1pPr marL="0" indent="0" algn="ctr">
              <a:buNone/>
              <a:defRPr sz="4799"/>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DFDAF26-82B8-4BE5-9CCC-A6BD84F5BC61}"/>
              </a:ext>
            </a:extLst>
          </p:cNvPr>
          <p:cNvSpPr>
            <a:spLocks noGrp="1"/>
          </p:cNvSpPr>
          <p:nvPr>
            <p:ph type="dt" sz="half" idx="10"/>
          </p:nvPr>
        </p:nvSpPr>
        <p:spPr/>
        <p:txBody>
          <a:bodyPr/>
          <a:lstStyle/>
          <a:p>
            <a:fld id="{0DC7DA18-61DD-4C73-B1C1-6A8E9F069EE2}" type="datetimeFigureOut">
              <a:rPr lang="fr-FR" smtClean="0"/>
              <a:t>18/12/2018</a:t>
            </a:fld>
            <a:endParaRPr lang="fr-FR"/>
          </a:p>
        </p:txBody>
      </p:sp>
      <p:sp>
        <p:nvSpPr>
          <p:cNvPr id="5" name="Espace réservé du pied de page 4">
            <a:extLst>
              <a:ext uri="{FF2B5EF4-FFF2-40B4-BE49-F238E27FC236}">
                <a16:creationId xmlns:a16="http://schemas.microsoft.com/office/drawing/2014/main" id="{A7C0E849-05F1-4EA9-A18E-93A5D2CC05B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F60216B-74AA-4362-A69A-94007C97F131}"/>
              </a:ext>
            </a:extLst>
          </p:cNvPr>
          <p:cNvSpPr>
            <a:spLocks noGrp="1"/>
          </p:cNvSpPr>
          <p:nvPr>
            <p:ph type="sldNum" sz="quarter" idx="12"/>
          </p:nvPr>
        </p:nvSpPr>
        <p:spPr/>
        <p:txBody>
          <a:bodyPr/>
          <a:lstStyle/>
          <a:p>
            <a:fld id="{9E495957-6404-41CE-9558-5C2B72950BBD}" type="slidenum">
              <a:rPr lang="fr-FR" smtClean="0"/>
              <a:t>‹N°›</a:t>
            </a:fld>
            <a:endParaRPr lang="fr-FR"/>
          </a:p>
        </p:txBody>
      </p:sp>
    </p:spTree>
    <p:extLst>
      <p:ext uri="{BB962C8B-B14F-4D97-AF65-F5344CB8AC3E}">
        <p14:creationId xmlns:p14="http://schemas.microsoft.com/office/powerpoint/2010/main" val="28296229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40A1FA-113C-4418-8A8E-FC88B43B1A7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817CDA2-44FE-4636-AC5B-004F161EE832}"/>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1156A3B-D951-4612-9051-67469D562682}"/>
              </a:ext>
            </a:extLst>
          </p:cNvPr>
          <p:cNvSpPr>
            <a:spLocks noGrp="1"/>
          </p:cNvSpPr>
          <p:nvPr>
            <p:ph type="dt" sz="half" idx="10"/>
          </p:nvPr>
        </p:nvSpPr>
        <p:spPr/>
        <p:txBody>
          <a:bodyPr/>
          <a:lstStyle/>
          <a:p>
            <a:fld id="{0DC7DA18-61DD-4C73-B1C1-6A8E9F069EE2}" type="datetimeFigureOut">
              <a:rPr lang="fr-FR" smtClean="0"/>
              <a:t>18/12/2018</a:t>
            </a:fld>
            <a:endParaRPr lang="fr-FR"/>
          </a:p>
        </p:txBody>
      </p:sp>
      <p:sp>
        <p:nvSpPr>
          <p:cNvPr id="5" name="Espace réservé du pied de page 4">
            <a:extLst>
              <a:ext uri="{FF2B5EF4-FFF2-40B4-BE49-F238E27FC236}">
                <a16:creationId xmlns:a16="http://schemas.microsoft.com/office/drawing/2014/main" id="{DE3A8BFB-75EC-41E4-94E5-72CCD036395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8FCE17-0AD7-4EEB-8F35-5A1224049E64}"/>
              </a:ext>
            </a:extLst>
          </p:cNvPr>
          <p:cNvSpPr>
            <a:spLocks noGrp="1"/>
          </p:cNvSpPr>
          <p:nvPr>
            <p:ph type="sldNum" sz="quarter" idx="12"/>
          </p:nvPr>
        </p:nvSpPr>
        <p:spPr/>
        <p:txBody>
          <a:bodyPr/>
          <a:lstStyle/>
          <a:p>
            <a:fld id="{9E495957-6404-41CE-9558-5C2B72950BBD}" type="slidenum">
              <a:rPr lang="fr-FR" smtClean="0"/>
              <a:t>‹N°›</a:t>
            </a:fld>
            <a:endParaRPr lang="fr-FR"/>
          </a:p>
        </p:txBody>
      </p:sp>
    </p:spTree>
    <p:extLst>
      <p:ext uri="{BB962C8B-B14F-4D97-AF65-F5344CB8AC3E}">
        <p14:creationId xmlns:p14="http://schemas.microsoft.com/office/powerpoint/2010/main" val="4124591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Portfolio ">
    <p:spTree>
      <p:nvGrpSpPr>
        <p:cNvPr id="1" name=""/>
        <p:cNvGrpSpPr/>
        <p:nvPr/>
      </p:nvGrpSpPr>
      <p:grpSpPr>
        <a:xfrm>
          <a:off x="0" y="0"/>
          <a:ext cx="0" cy="0"/>
          <a:chOff x="0" y="0"/>
          <a:chExt cx="0" cy="0"/>
        </a:xfrm>
      </p:grpSpPr>
      <p:sp>
        <p:nvSpPr>
          <p:cNvPr id="8" name="Picture Placeholder 13"/>
          <p:cNvSpPr>
            <a:spLocks noGrp="1"/>
          </p:cNvSpPr>
          <p:nvPr>
            <p:ph type="pic" sz="quarter" idx="13"/>
          </p:nvPr>
        </p:nvSpPr>
        <p:spPr>
          <a:xfrm>
            <a:off x="0" y="0"/>
            <a:ext cx="8765686" cy="13716000"/>
          </a:xfrm>
          <a:effectLst/>
        </p:spPr>
        <p:txBody>
          <a:bodyPr>
            <a:normAutofit/>
          </a:bodyPr>
          <a:lstStyle>
            <a:lvl1pPr marL="0" indent="0">
              <a:buNone/>
              <a:defRPr sz="4200">
                <a:ln>
                  <a:noFill/>
                </a:ln>
                <a:solidFill>
                  <a:schemeClr val="bg1">
                    <a:lumMod val="85000"/>
                  </a:schemeClr>
                </a:solidFill>
                <a:latin typeface="Raleway Medium"/>
                <a:ea typeface="Raleway Medium"/>
                <a:cs typeface="Raleway Medium"/>
              </a:defRPr>
            </a:lvl1pPr>
          </a:lstStyle>
          <a:p>
            <a:endParaRPr lang="en-US" dirty="0"/>
          </a:p>
        </p:txBody>
      </p:sp>
    </p:spTree>
    <p:extLst>
      <p:ext uri="{BB962C8B-B14F-4D97-AF65-F5344CB8AC3E}">
        <p14:creationId xmlns:p14="http://schemas.microsoft.com/office/powerpoint/2010/main" val="25692932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1A5DF4-D37A-4249-9F8A-008DC1BDEBC6}"/>
              </a:ext>
            </a:extLst>
          </p:cNvPr>
          <p:cNvSpPr>
            <a:spLocks noGrp="1"/>
          </p:cNvSpPr>
          <p:nvPr>
            <p:ph type="title"/>
          </p:nvPr>
        </p:nvSpPr>
        <p:spPr>
          <a:xfrm>
            <a:off x="1663267" y="3419477"/>
            <a:ext cx="21025723" cy="5705474"/>
          </a:xfrm>
        </p:spPr>
        <p:txBody>
          <a:bodyPr anchor="b"/>
          <a:lstStyle>
            <a:lvl1pPr>
              <a:defRPr sz="11997"/>
            </a:lvl1pPr>
          </a:lstStyle>
          <a:p>
            <a:r>
              <a:rPr lang="fr-FR"/>
              <a:t>Modifiez le style du titre</a:t>
            </a:r>
          </a:p>
        </p:txBody>
      </p:sp>
      <p:sp>
        <p:nvSpPr>
          <p:cNvPr id="3" name="Espace réservé du texte 2">
            <a:extLst>
              <a:ext uri="{FF2B5EF4-FFF2-40B4-BE49-F238E27FC236}">
                <a16:creationId xmlns:a16="http://schemas.microsoft.com/office/drawing/2014/main" id="{43D8ABC4-B38A-4DFD-BAFD-9BBE587B66CF}"/>
              </a:ext>
            </a:extLst>
          </p:cNvPr>
          <p:cNvSpPr>
            <a:spLocks noGrp="1"/>
          </p:cNvSpPr>
          <p:nvPr>
            <p:ph type="body" idx="1"/>
          </p:nvPr>
        </p:nvSpPr>
        <p:spPr>
          <a:xfrm>
            <a:off x="1663267" y="9178927"/>
            <a:ext cx="21025723" cy="3000374"/>
          </a:xfrm>
        </p:spPr>
        <p:txBody>
          <a:bodyPr/>
          <a:lstStyle>
            <a:lvl1pPr marL="0" indent="0">
              <a:buNone/>
              <a:defRPr sz="4799">
                <a:solidFill>
                  <a:schemeClr val="tx1">
                    <a:tint val="75000"/>
                  </a:schemeClr>
                </a:solidFill>
              </a:defRPr>
            </a:lvl1pPr>
            <a:lvl2pPr marL="914171" indent="0">
              <a:buNone/>
              <a:defRPr sz="3999">
                <a:solidFill>
                  <a:schemeClr val="tx1">
                    <a:tint val="75000"/>
                  </a:schemeClr>
                </a:solidFill>
              </a:defRPr>
            </a:lvl2pPr>
            <a:lvl3pPr marL="1828343" indent="0">
              <a:buNone/>
              <a:defRPr sz="3599">
                <a:solidFill>
                  <a:schemeClr val="tx1">
                    <a:tint val="75000"/>
                  </a:schemeClr>
                </a:solidFill>
              </a:defRPr>
            </a:lvl3pPr>
            <a:lvl4pPr marL="2742514" indent="0">
              <a:buNone/>
              <a:defRPr sz="3199">
                <a:solidFill>
                  <a:schemeClr val="tx1">
                    <a:tint val="75000"/>
                  </a:schemeClr>
                </a:solidFill>
              </a:defRPr>
            </a:lvl4pPr>
            <a:lvl5pPr marL="3656686" indent="0">
              <a:buNone/>
              <a:defRPr sz="3199">
                <a:solidFill>
                  <a:schemeClr val="tx1">
                    <a:tint val="75000"/>
                  </a:schemeClr>
                </a:solidFill>
              </a:defRPr>
            </a:lvl5pPr>
            <a:lvl6pPr marL="4570857" indent="0">
              <a:buNone/>
              <a:defRPr sz="3199">
                <a:solidFill>
                  <a:schemeClr val="tx1">
                    <a:tint val="75000"/>
                  </a:schemeClr>
                </a:solidFill>
              </a:defRPr>
            </a:lvl6pPr>
            <a:lvl7pPr marL="5485028" indent="0">
              <a:buNone/>
              <a:defRPr sz="3199">
                <a:solidFill>
                  <a:schemeClr val="tx1">
                    <a:tint val="75000"/>
                  </a:schemeClr>
                </a:solidFill>
              </a:defRPr>
            </a:lvl7pPr>
            <a:lvl8pPr marL="6399200" indent="0">
              <a:buNone/>
              <a:defRPr sz="3199">
                <a:solidFill>
                  <a:schemeClr val="tx1">
                    <a:tint val="75000"/>
                  </a:schemeClr>
                </a:solidFill>
              </a:defRPr>
            </a:lvl8pPr>
            <a:lvl9pPr marL="7313371" indent="0">
              <a:buNone/>
              <a:defRPr sz="3199">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B199A215-42DB-47DA-AF67-DBCD52CD0091}"/>
              </a:ext>
            </a:extLst>
          </p:cNvPr>
          <p:cNvSpPr>
            <a:spLocks noGrp="1"/>
          </p:cNvSpPr>
          <p:nvPr>
            <p:ph type="dt" sz="half" idx="10"/>
          </p:nvPr>
        </p:nvSpPr>
        <p:spPr/>
        <p:txBody>
          <a:bodyPr/>
          <a:lstStyle/>
          <a:p>
            <a:fld id="{0DC7DA18-61DD-4C73-B1C1-6A8E9F069EE2}" type="datetimeFigureOut">
              <a:rPr lang="fr-FR" smtClean="0"/>
              <a:t>18/12/2018</a:t>
            </a:fld>
            <a:endParaRPr lang="fr-FR"/>
          </a:p>
        </p:txBody>
      </p:sp>
      <p:sp>
        <p:nvSpPr>
          <p:cNvPr id="5" name="Espace réservé du pied de page 4">
            <a:extLst>
              <a:ext uri="{FF2B5EF4-FFF2-40B4-BE49-F238E27FC236}">
                <a16:creationId xmlns:a16="http://schemas.microsoft.com/office/drawing/2014/main" id="{EC0D1614-A522-42D5-970F-CE56B6F864E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77B0D59-105D-4125-BCB3-88FC77CC31B6}"/>
              </a:ext>
            </a:extLst>
          </p:cNvPr>
          <p:cNvSpPr>
            <a:spLocks noGrp="1"/>
          </p:cNvSpPr>
          <p:nvPr>
            <p:ph type="sldNum" sz="quarter" idx="12"/>
          </p:nvPr>
        </p:nvSpPr>
        <p:spPr/>
        <p:txBody>
          <a:bodyPr/>
          <a:lstStyle/>
          <a:p>
            <a:fld id="{9E495957-6404-41CE-9558-5C2B72950BBD}" type="slidenum">
              <a:rPr lang="fr-FR" smtClean="0"/>
              <a:t>‹N°›</a:t>
            </a:fld>
            <a:endParaRPr lang="fr-FR"/>
          </a:p>
        </p:txBody>
      </p:sp>
    </p:spTree>
    <p:extLst>
      <p:ext uri="{BB962C8B-B14F-4D97-AF65-F5344CB8AC3E}">
        <p14:creationId xmlns:p14="http://schemas.microsoft.com/office/powerpoint/2010/main" val="41419888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C15EEB-DCF1-4E84-8FB9-101207812DA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FD7E2EC-E524-4D1B-8BEF-ED72ABABCFA7}"/>
              </a:ext>
            </a:extLst>
          </p:cNvPr>
          <p:cNvSpPr>
            <a:spLocks noGrp="1"/>
          </p:cNvSpPr>
          <p:nvPr>
            <p:ph sz="half" idx="1"/>
          </p:nvPr>
        </p:nvSpPr>
        <p:spPr>
          <a:xfrm>
            <a:off x="1675964" y="3651250"/>
            <a:ext cx="10360501" cy="870267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CEA0E45-1569-4037-90F0-B29C2ECC2C90}"/>
              </a:ext>
            </a:extLst>
          </p:cNvPr>
          <p:cNvSpPr>
            <a:spLocks noGrp="1"/>
          </p:cNvSpPr>
          <p:nvPr>
            <p:ph sz="half" idx="2"/>
          </p:nvPr>
        </p:nvSpPr>
        <p:spPr>
          <a:xfrm>
            <a:off x="12341185" y="3651250"/>
            <a:ext cx="10360501" cy="870267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818F826-0C58-4BD4-A233-C5D85E1F61E0}"/>
              </a:ext>
            </a:extLst>
          </p:cNvPr>
          <p:cNvSpPr>
            <a:spLocks noGrp="1"/>
          </p:cNvSpPr>
          <p:nvPr>
            <p:ph type="dt" sz="half" idx="10"/>
          </p:nvPr>
        </p:nvSpPr>
        <p:spPr/>
        <p:txBody>
          <a:bodyPr/>
          <a:lstStyle/>
          <a:p>
            <a:fld id="{0DC7DA18-61DD-4C73-B1C1-6A8E9F069EE2}" type="datetimeFigureOut">
              <a:rPr lang="fr-FR" smtClean="0"/>
              <a:t>18/12/2018</a:t>
            </a:fld>
            <a:endParaRPr lang="fr-FR"/>
          </a:p>
        </p:txBody>
      </p:sp>
      <p:sp>
        <p:nvSpPr>
          <p:cNvPr id="6" name="Espace réservé du pied de page 5">
            <a:extLst>
              <a:ext uri="{FF2B5EF4-FFF2-40B4-BE49-F238E27FC236}">
                <a16:creationId xmlns:a16="http://schemas.microsoft.com/office/drawing/2014/main" id="{D5E6ACBB-1FE2-45F8-899A-9D467606914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B01A44D-9241-458D-9E8B-C15100C7DD4D}"/>
              </a:ext>
            </a:extLst>
          </p:cNvPr>
          <p:cNvSpPr>
            <a:spLocks noGrp="1"/>
          </p:cNvSpPr>
          <p:nvPr>
            <p:ph type="sldNum" sz="quarter" idx="12"/>
          </p:nvPr>
        </p:nvSpPr>
        <p:spPr/>
        <p:txBody>
          <a:bodyPr/>
          <a:lstStyle/>
          <a:p>
            <a:fld id="{9E495957-6404-41CE-9558-5C2B72950BBD}" type="slidenum">
              <a:rPr lang="fr-FR" smtClean="0"/>
              <a:t>‹N°›</a:t>
            </a:fld>
            <a:endParaRPr lang="fr-FR"/>
          </a:p>
        </p:txBody>
      </p:sp>
    </p:spTree>
    <p:extLst>
      <p:ext uri="{BB962C8B-B14F-4D97-AF65-F5344CB8AC3E}">
        <p14:creationId xmlns:p14="http://schemas.microsoft.com/office/powerpoint/2010/main" val="23475670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67D98B-F6D4-4ECC-A877-A0193EDD2D04}"/>
              </a:ext>
            </a:extLst>
          </p:cNvPr>
          <p:cNvSpPr>
            <a:spLocks noGrp="1"/>
          </p:cNvSpPr>
          <p:nvPr>
            <p:ph type="title"/>
          </p:nvPr>
        </p:nvSpPr>
        <p:spPr>
          <a:xfrm>
            <a:off x="1679139" y="730251"/>
            <a:ext cx="21025723" cy="2651126"/>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2AD687D-FD15-4519-B03F-CCFCDDB08852}"/>
              </a:ext>
            </a:extLst>
          </p:cNvPr>
          <p:cNvSpPr>
            <a:spLocks noGrp="1"/>
          </p:cNvSpPr>
          <p:nvPr>
            <p:ph type="body" idx="1"/>
          </p:nvPr>
        </p:nvSpPr>
        <p:spPr>
          <a:xfrm>
            <a:off x="1679139" y="3362326"/>
            <a:ext cx="10312888"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3CBD564C-2687-4623-BD18-3761986066E9}"/>
              </a:ext>
            </a:extLst>
          </p:cNvPr>
          <p:cNvSpPr>
            <a:spLocks noGrp="1"/>
          </p:cNvSpPr>
          <p:nvPr>
            <p:ph sz="half" idx="2"/>
          </p:nvPr>
        </p:nvSpPr>
        <p:spPr>
          <a:xfrm>
            <a:off x="1679139" y="5010150"/>
            <a:ext cx="10312888" cy="736917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B6A71BB-F0B9-4A70-A094-7C08047E80CF}"/>
              </a:ext>
            </a:extLst>
          </p:cNvPr>
          <p:cNvSpPr>
            <a:spLocks noGrp="1"/>
          </p:cNvSpPr>
          <p:nvPr>
            <p:ph type="body" sz="quarter" idx="3"/>
          </p:nvPr>
        </p:nvSpPr>
        <p:spPr>
          <a:xfrm>
            <a:off x="12341186" y="3362326"/>
            <a:ext cx="10363676"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A3DEA80A-57F2-43F4-AA32-512FBE313454}"/>
              </a:ext>
            </a:extLst>
          </p:cNvPr>
          <p:cNvSpPr>
            <a:spLocks noGrp="1"/>
          </p:cNvSpPr>
          <p:nvPr>
            <p:ph sz="quarter" idx="4"/>
          </p:nvPr>
        </p:nvSpPr>
        <p:spPr>
          <a:xfrm>
            <a:off x="12341186" y="5010150"/>
            <a:ext cx="10363676" cy="736917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EAC1900-A869-4304-A029-DDDE5468A6A3}"/>
              </a:ext>
            </a:extLst>
          </p:cNvPr>
          <p:cNvSpPr>
            <a:spLocks noGrp="1"/>
          </p:cNvSpPr>
          <p:nvPr>
            <p:ph type="dt" sz="half" idx="10"/>
          </p:nvPr>
        </p:nvSpPr>
        <p:spPr/>
        <p:txBody>
          <a:bodyPr/>
          <a:lstStyle/>
          <a:p>
            <a:fld id="{0DC7DA18-61DD-4C73-B1C1-6A8E9F069EE2}" type="datetimeFigureOut">
              <a:rPr lang="fr-FR" smtClean="0"/>
              <a:t>18/12/2018</a:t>
            </a:fld>
            <a:endParaRPr lang="fr-FR"/>
          </a:p>
        </p:txBody>
      </p:sp>
      <p:sp>
        <p:nvSpPr>
          <p:cNvPr id="8" name="Espace réservé du pied de page 7">
            <a:extLst>
              <a:ext uri="{FF2B5EF4-FFF2-40B4-BE49-F238E27FC236}">
                <a16:creationId xmlns:a16="http://schemas.microsoft.com/office/drawing/2014/main" id="{BE903DDD-8147-44E5-A117-5924A37344C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AC6FB6B-4276-4955-AD45-21C1FB6FABA6}"/>
              </a:ext>
            </a:extLst>
          </p:cNvPr>
          <p:cNvSpPr>
            <a:spLocks noGrp="1"/>
          </p:cNvSpPr>
          <p:nvPr>
            <p:ph type="sldNum" sz="quarter" idx="12"/>
          </p:nvPr>
        </p:nvSpPr>
        <p:spPr/>
        <p:txBody>
          <a:bodyPr/>
          <a:lstStyle/>
          <a:p>
            <a:fld id="{9E495957-6404-41CE-9558-5C2B72950BBD}" type="slidenum">
              <a:rPr lang="fr-FR" smtClean="0"/>
              <a:t>‹N°›</a:t>
            </a:fld>
            <a:endParaRPr lang="fr-FR"/>
          </a:p>
        </p:txBody>
      </p:sp>
    </p:spTree>
    <p:extLst>
      <p:ext uri="{BB962C8B-B14F-4D97-AF65-F5344CB8AC3E}">
        <p14:creationId xmlns:p14="http://schemas.microsoft.com/office/powerpoint/2010/main" val="6119823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9642CA-8DC7-486A-A750-7DFDD454DD2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54CB5E1-B898-46BC-8EC1-4CEADAE4D739}"/>
              </a:ext>
            </a:extLst>
          </p:cNvPr>
          <p:cNvSpPr>
            <a:spLocks noGrp="1"/>
          </p:cNvSpPr>
          <p:nvPr>
            <p:ph type="dt" sz="half" idx="10"/>
          </p:nvPr>
        </p:nvSpPr>
        <p:spPr/>
        <p:txBody>
          <a:bodyPr/>
          <a:lstStyle/>
          <a:p>
            <a:fld id="{0DC7DA18-61DD-4C73-B1C1-6A8E9F069EE2}" type="datetimeFigureOut">
              <a:rPr lang="fr-FR" smtClean="0"/>
              <a:t>18/12/2018</a:t>
            </a:fld>
            <a:endParaRPr lang="fr-FR"/>
          </a:p>
        </p:txBody>
      </p:sp>
      <p:sp>
        <p:nvSpPr>
          <p:cNvPr id="4" name="Espace réservé du pied de page 3">
            <a:extLst>
              <a:ext uri="{FF2B5EF4-FFF2-40B4-BE49-F238E27FC236}">
                <a16:creationId xmlns:a16="http://schemas.microsoft.com/office/drawing/2014/main" id="{AB384D84-175D-4797-AB30-9DF66929C3A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613BC4E-73BA-40B1-BE07-13F1E51B3B1F}"/>
              </a:ext>
            </a:extLst>
          </p:cNvPr>
          <p:cNvSpPr>
            <a:spLocks noGrp="1"/>
          </p:cNvSpPr>
          <p:nvPr>
            <p:ph type="sldNum" sz="quarter" idx="12"/>
          </p:nvPr>
        </p:nvSpPr>
        <p:spPr/>
        <p:txBody>
          <a:bodyPr/>
          <a:lstStyle/>
          <a:p>
            <a:fld id="{9E495957-6404-41CE-9558-5C2B72950BBD}" type="slidenum">
              <a:rPr lang="fr-FR" smtClean="0"/>
              <a:t>‹N°›</a:t>
            </a:fld>
            <a:endParaRPr lang="fr-FR"/>
          </a:p>
        </p:txBody>
      </p:sp>
    </p:spTree>
    <p:extLst>
      <p:ext uri="{BB962C8B-B14F-4D97-AF65-F5344CB8AC3E}">
        <p14:creationId xmlns:p14="http://schemas.microsoft.com/office/powerpoint/2010/main" val="10014109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C0767EA-2246-4D62-A138-42C5A630AEDD}"/>
              </a:ext>
            </a:extLst>
          </p:cNvPr>
          <p:cNvSpPr>
            <a:spLocks noGrp="1"/>
          </p:cNvSpPr>
          <p:nvPr>
            <p:ph type="dt" sz="half" idx="10"/>
          </p:nvPr>
        </p:nvSpPr>
        <p:spPr/>
        <p:txBody>
          <a:bodyPr/>
          <a:lstStyle/>
          <a:p>
            <a:fld id="{0DC7DA18-61DD-4C73-B1C1-6A8E9F069EE2}" type="datetimeFigureOut">
              <a:rPr lang="fr-FR" smtClean="0"/>
              <a:t>18/12/2018</a:t>
            </a:fld>
            <a:endParaRPr lang="fr-FR"/>
          </a:p>
        </p:txBody>
      </p:sp>
      <p:sp>
        <p:nvSpPr>
          <p:cNvPr id="3" name="Espace réservé du pied de page 2">
            <a:extLst>
              <a:ext uri="{FF2B5EF4-FFF2-40B4-BE49-F238E27FC236}">
                <a16:creationId xmlns:a16="http://schemas.microsoft.com/office/drawing/2014/main" id="{B9B55A75-0542-43B7-A5C9-40837C07084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09E4B63-D056-449F-AD31-0DB29A602975}"/>
              </a:ext>
            </a:extLst>
          </p:cNvPr>
          <p:cNvSpPr>
            <a:spLocks noGrp="1"/>
          </p:cNvSpPr>
          <p:nvPr>
            <p:ph type="sldNum" sz="quarter" idx="12"/>
          </p:nvPr>
        </p:nvSpPr>
        <p:spPr/>
        <p:txBody>
          <a:bodyPr/>
          <a:lstStyle/>
          <a:p>
            <a:fld id="{9E495957-6404-41CE-9558-5C2B72950BBD}" type="slidenum">
              <a:rPr lang="fr-FR" smtClean="0"/>
              <a:t>‹N°›</a:t>
            </a:fld>
            <a:endParaRPr lang="fr-FR"/>
          </a:p>
        </p:txBody>
      </p:sp>
    </p:spTree>
    <p:extLst>
      <p:ext uri="{BB962C8B-B14F-4D97-AF65-F5344CB8AC3E}">
        <p14:creationId xmlns:p14="http://schemas.microsoft.com/office/powerpoint/2010/main" val="31618659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EEF670-AD90-40B7-BFEA-D6DA468E72DF}"/>
              </a:ext>
            </a:extLst>
          </p:cNvPr>
          <p:cNvSpPr>
            <a:spLocks noGrp="1"/>
          </p:cNvSpPr>
          <p:nvPr>
            <p:ph type="title"/>
          </p:nvPr>
        </p:nvSpPr>
        <p:spPr>
          <a:xfrm>
            <a:off x="1679140" y="914400"/>
            <a:ext cx="7862426" cy="3200400"/>
          </a:xfrm>
        </p:spPr>
        <p:txBody>
          <a:bodyPr anchor="b"/>
          <a:lstStyle>
            <a:lvl1pPr>
              <a:defRPr sz="6398"/>
            </a:lvl1pPr>
          </a:lstStyle>
          <a:p>
            <a:r>
              <a:rPr lang="fr-FR"/>
              <a:t>Modifiez le style du titre</a:t>
            </a:r>
          </a:p>
        </p:txBody>
      </p:sp>
      <p:sp>
        <p:nvSpPr>
          <p:cNvPr id="3" name="Espace réservé du contenu 2">
            <a:extLst>
              <a:ext uri="{FF2B5EF4-FFF2-40B4-BE49-F238E27FC236}">
                <a16:creationId xmlns:a16="http://schemas.microsoft.com/office/drawing/2014/main" id="{3EC25482-1979-42E8-B70F-B8A489C0A00B}"/>
              </a:ext>
            </a:extLst>
          </p:cNvPr>
          <p:cNvSpPr>
            <a:spLocks noGrp="1"/>
          </p:cNvSpPr>
          <p:nvPr>
            <p:ph idx="1"/>
          </p:nvPr>
        </p:nvSpPr>
        <p:spPr>
          <a:xfrm>
            <a:off x="10363677" y="1974851"/>
            <a:ext cx="12341185" cy="9747250"/>
          </a:xfrm>
        </p:spPr>
        <p:txBody>
          <a:bodyPr/>
          <a:lstStyle>
            <a:lvl1pPr>
              <a:defRPr sz="6398"/>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102367A-2B5C-48DD-BF12-89BB0726E20F}"/>
              </a:ext>
            </a:extLst>
          </p:cNvPr>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7F23E512-5307-421B-A924-67E50DA30EC8}"/>
              </a:ext>
            </a:extLst>
          </p:cNvPr>
          <p:cNvSpPr>
            <a:spLocks noGrp="1"/>
          </p:cNvSpPr>
          <p:nvPr>
            <p:ph type="dt" sz="half" idx="10"/>
          </p:nvPr>
        </p:nvSpPr>
        <p:spPr/>
        <p:txBody>
          <a:bodyPr/>
          <a:lstStyle/>
          <a:p>
            <a:fld id="{0DC7DA18-61DD-4C73-B1C1-6A8E9F069EE2}" type="datetimeFigureOut">
              <a:rPr lang="fr-FR" smtClean="0"/>
              <a:t>18/12/2018</a:t>
            </a:fld>
            <a:endParaRPr lang="fr-FR"/>
          </a:p>
        </p:txBody>
      </p:sp>
      <p:sp>
        <p:nvSpPr>
          <p:cNvPr id="6" name="Espace réservé du pied de page 5">
            <a:extLst>
              <a:ext uri="{FF2B5EF4-FFF2-40B4-BE49-F238E27FC236}">
                <a16:creationId xmlns:a16="http://schemas.microsoft.com/office/drawing/2014/main" id="{4BD49642-003D-42CC-B7B3-291609DD1B1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4DA805B-3318-4A9E-8B7A-803C05EAC539}"/>
              </a:ext>
            </a:extLst>
          </p:cNvPr>
          <p:cNvSpPr>
            <a:spLocks noGrp="1"/>
          </p:cNvSpPr>
          <p:nvPr>
            <p:ph type="sldNum" sz="quarter" idx="12"/>
          </p:nvPr>
        </p:nvSpPr>
        <p:spPr/>
        <p:txBody>
          <a:bodyPr/>
          <a:lstStyle/>
          <a:p>
            <a:fld id="{9E495957-6404-41CE-9558-5C2B72950BBD}" type="slidenum">
              <a:rPr lang="fr-FR" smtClean="0"/>
              <a:t>‹N°›</a:t>
            </a:fld>
            <a:endParaRPr lang="fr-FR"/>
          </a:p>
        </p:txBody>
      </p:sp>
    </p:spTree>
    <p:extLst>
      <p:ext uri="{BB962C8B-B14F-4D97-AF65-F5344CB8AC3E}">
        <p14:creationId xmlns:p14="http://schemas.microsoft.com/office/powerpoint/2010/main" val="37863555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0F16BA-3A6E-439F-B2EE-BBAD29BBA377}"/>
              </a:ext>
            </a:extLst>
          </p:cNvPr>
          <p:cNvSpPr>
            <a:spLocks noGrp="1"/>
          </p:cNvSpPr>
          <p:nvPr>
            <p:ph type="title"/>
          </p:nvPr>
        </p:nvSpPr>
        <p:spPr>
          <a:xfrm>
            <a:off x="1679140" y="914400"/>
            <a:ext cx="7862426" cy="3200400"/>
          </a:xfrm>
        </p:spPr>
        <p:txBody>
          <a:bodyPr anchor="b"/>
          <a:lstStyle>
            <a:lvl1pPr>
              <a:defRPr sz="6398"/>
            </a:lvl1pPr>
          </a:lstStyle>
          <a:p>
            <a:r>
              <a:rPr lang="fr-FR"/>
              <a:t>Modifiez le style du titre</a:t>
            </a:r>
          </a:p>
        </p:txBody>
      </p:sp>
      <p:sp>
        <p:nvSpPr>
          <p:cNvPr id="3" name="Espace réservé pour une image  2">
            <a:extLst>
              <a:ext uri="{FF2B5EF4-FFF2-40B4-BE49-F238E27FC236}">
                <a16:creationId xmlns:a16="http://schemas.microsoft.com/office/drawing/2014/main" id="{1E4B1E2C-51BF-42DB-9D89-31C8011CF8C7}"/>
              </a:ext>
            </a:extLst>
          </p:cNvPr>
          <p:cNvSpPr>
            <a:spLocks noGrp="1"/>
          </p:cNvSpPr>
          <p:nvPr>
            <p:ph type="pic" idx="1"/>
          </p:nvPr>
        </p:nvSpPr>
        <p:spPr>
          <a:xfrm>
            <a:off x="10363677" y="1974851"/>
            <a:ext cx="12341185" cy="9747250"/>
          </a:xfrm>
        </p:spPr>
        <p:txBody>
          <a:bodyPr/>
          <a:lstStyle>
            <a:lvl1pPr marL="0" indent="0">
              <a:buNone/>
              <a:defRPr sz="6398"/>
            </a:lvl1pPr>
            <a:lvl2pPr marL="914171" indent="0">
              <a:buNone/>
              <a:defRPr sz="5599"/>
            </a:lvl2pPr>
            <a:lvl3pPr marL="1828343" indent="0">
              <a:buNone/>
              <a:defRPr sz="4799"/>
            </a:lvl3pPr>
            <a:lvl4pPr marL="2742514" indent="0">
              <a:buNone/>
              <a:defRPr sz="3999"/>
            </a:lvl4pPr>
            <a:lvl5pPr marL="3656686" indent="0">
              <a:buNone/>
              <a:defRPr sz="3999"/>
            </a:lvl5pPr>
            <a:lvl6pPr marL="4570857" indent="0">
              <a:buNone/>
              <a:defRPr sz="3999"/>
            </a:lvl6pPr>
            <a:lvl7pPr marL="5485028" indent="0">
              <a:buNone/>
              <a:defRPr sz="3999"/>
            </a:lvl7pPr>
            <a:lvl8pPr marL="6399200" indent="0">
              <a:buNone/>
              <a:defRPr sz="3999"/>
            </a:lvl8pPr>
            <a:lvl9pPr marL="7313371" indent="0">
              <a:buNone/>
              <a:defRPr sz="3999"/>
            </a:lvl9pPr>
          </a:lstStyle>
          <a:p>
            <a:endParaRPr lang="fr-FR"/>
          </a:p>
        </p:txBody>
      </p:sp>
      <p:sp>
        <p:nvSpPr>
          <p:cNvPr id="4" name="Espace réservé du texte 3">
            <a:extLst>
              <a:ext uri="{FF2B5EF4-FFF2-40B4-BE49-F238E27FC236}">
                <a16:creationId xmlns:a16="http://schemas.microsoft.com/office/drawing/2014/main" id="{24F0E99D-54F6-480A-BAD8-2CD28F7D7C1F}"/>
              </a:ext>
            </a:extLst>
          </p:cNvPr>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EF5C8CB6-9ACD-4149-9507-2E8874198CB9}"/>
              </a:ext>
            </a:extLst>
          </p:cNvPr>
          <p:cNvSpPr>
            <a:spLocks noGrp="1"/>
          </p:cNvSpPr>
          <p:nvPr>
            <p:ph type="dt" sz="half" idx="10"/>
          </p:nvPr>
        </p:nvSpPr>
        <p:spPr/>
        <p:txBody>
          <a:bodyPr/>
          <a:lstStyle/>
          <a:p>
            <a:fld id="{0DC7DA18-61DD-4C73-B1C1-6A8E9F069EE2}" type="datetimeFigureOut">
              <a:rPr lang="fr-FR" smtClean="0"/>
              <a:t>18/12/2018</a:t>
            </a:fld>
            <a:endParaRPr lang="fr-FR"/>
          </a:p>
        </p:txBody>
      </p:sp>
      <p:sp>
        <p:nvSpPr>
          <p:cNvPr id="6" name="Espace réservé du pied de page 5">
            <a:extLst>
              <a:ext uri="{FF2B5EF4-FFF2-40B4-BE49-F238E27FC236}">
                <a16:creationId xmlns:a16="http://schemas.microsoft.com/office/drawing/2014/main" id="{7B0B4D3B-4C8B-4BEB-8732-D3C371B1365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F01FF1D-FB21-4923-B6CE-547A78728F55}"/>
              </a:ext>
            </a:extLst>
          </p:cNvPr>
          <p:cNvSpPr>
            <a:spLocks noGrp="1"/>
          </p:cNvSpPr>
          <p:nvPr>
            <p:ph type="sldNum" sz="quarter" idx="12"/>
          </p:nvPr>
        </p:nvSpPr>
        <p:spPr/>
        <p:txBody>
          <a:bodyPr/>
          <a:lstStyle/>
          <a:p>
            <a:fld id="{9E495957-6404-41CE-9558-5C2B72950BBD}" type="slidenum">
              <a:rPr lang="fr-FR" smtClean="0"/>
              <a:t>‹N°›</a:t>
            </a:fld>
            <a:endParaRPr lang="fr-FR"/>
          </a:p>
        </p:txBody>
      </p:sp>
    </p:spTree>
    <p:extLst>
      <p:ext uri="{BB962C8B-B14F-4D97-AF65-F5344CB8AC3E}">
        <p14:creationId xmlns:p14="http://schemas.microsoft.com/office/powerpoint/2010/main" val="31792693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7121B7-50B6-486D-A479-EB2AB046579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4AFA003-8662-4FF5-9DD0-510744CB2445}"/>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362B074-B8CA-4709-BCBC-092EFEF68A3D}"/>
              </a:ext>
            </a:extLst>
          </p:cNvPr>
          <p:cNvSpPr>
            <a:spLocks noGrp="1"/>
          </p:cNvSpPr>
          <p:nvPr>
            <p:ph type="dt" sz="half" idx="10"/>
          </p:nvPr>
        </p:nvSpPr>
        <p:spPr/>
        <p:txBody>
          <a:bodyPr/>
          <a:lstStyle/>
          <a:p>
            <a:fld id="{0DC7DA18-61DD-4C73-B1C1-6A8E9F069EE2}" type="datetimeFigureOut">
              <a:rPr lang="fr-FR" smtClean="0"/>
              <a:t>18/12/2018</a:t>
            </a:fld>
            <a:endParaRPr lang="fr-FR"/>
          </a:p>
        </p:txBody>
      </p:sp>
      <p:sp>
        <p:nvSpPr>
          <p:cNvPr id="5" name="Espace réservé du pied de page 4">
            <a:extLst>
              <a:ext uri="{FF2B5EF4-FFF2-40B4-BE49-F238E27FC236}">
                <a16:creationId xmlns:a16="http://schemas.microsoft.com/office/drawing/2014/main" id="{9726DF2C-E016-46F9-8271-932D51F03D3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92A256E-8173-45EE-B535-BCAF4DC3C331}"/>
              </a:ext>
            </a:extLst>
          </p:cNvPr>
          <p:cNvSpPr>
            <a:spLocks noGrp="1"/>
          </p:cNvSpPr>
          <p:nvPr>
            <p:ph type="sldNum" sz="quarter" idx="12"/>
          </p:nvPr>
        </p:nvSpPr>
        <p:spPr/>
        <p:txBody>
          <a:bodyPr/>
          <a:lstStyle/>
          <a:p>
            <a:fld id="{9E495957-6404-41CE-9558-5C2B72950BBD}" type="slidenum">
              <a:rPr lang="fr-FR" smtClean="0"/>
              <a:t>‹N°›</a:t>
            </a:fld>
            <a:endParaRPr lang="fr-FR"/>
          </a:p>
        </p:txBody>
      </p:sp>
    </p:spTree>
    <p:extLst>
      <p:ext uri="{BB962C8B-B14F-4D97-AF65-F5344CB8AC3E}">
        <p14:creationId xmlns:p14="http://schemas.microsoft.com/office/powerpoint/2010/main" val="21051337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C2265ED-C29F-422C-ADFE-69E07777347F}"/>
              </a:ext>
            </a:extLst>
          </p:cNvPr>
          <p:cNvSpPr>
            <a:spLocks noGrp="1"/>
          </p:cNvSpPr>
          <p:nvPr>
            <p:ph type="title" orient="vert"/>
          </p:nvPr>
        </p:nvSpPr>
        <p:spPr>
          <a:xfrm>
            <a:off x="17445256" y="730250"/>
            <a:ext cx="5256431" cy="11623676"/>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09F1071-9E53-4D3F-AE3F-7FC8DE829CD8}"/>
              </a:ext>
            </a:extLst>
          </p:cNvPr>
          <p:cNvSpPr>
            <a:spLocks noGrp="1"/>
          </p:cNvSpPr>
          <p:nvPr>
            <p:ph type="body" orient="vert" idx="1"/>
          </p:nvPr>
        </p:nvSpPr>
        <p:spPr>
          <a:xfrm>
            <a:off x="1675963" y="730250"/>
            <a:ext cx="15464572" cy="11623676"/>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5B51004-C5D3-41AD-B39F-1D6A39400915}"/>
              </a:ext>
            </a:extLst>
          </p:cNvPr>
          <p:cNvSpPr>
            <a:spLocks noGrp="1"/>
          </p:cNvSpPr>
          <p:nvPr>
            <p:ph type="dt" sz="half" idx="10"/>
          </p:nvPr>
        </p:nvSpPr>
        <p:spPr/>
        <p:txBody>
          <a:bodyPr/>
          <a:lstStyle/>
          <a:p>
            <a:fld id="{0DC7DA18-61DD-4C73-B1C1-6A8E9F069EE2}" type="datetimeFigureOut">
              <a:rPr lang="fr-FR" smtClean="0"/>
              <a:t>18/12/2018</a:t>
            </a:fld>
            <a:endParaRPr lang="fr-FR"/>
          </a:p>
        </p:txBody>
      </p:sp>
      <p:sp>
        <p:nvSpPr>
          <p:cNvPr id="5" name="Espace réservé du pied de page 4">
            <a:extLst>
              <a:ext uri="{FF2B5EF4-FFF2-40B4-BE49-F238E27FC236}">
                <a16:creationId xmlns:a16="http://schemas.microsoft.com/office/drawing/2014/main" id="{DF766FF7-0E50-4EA4-BA69-8B8027A90EB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C525AB0-A27B-41CC-9AC8-B15B3C1A4649}"/>
              </a:ext>
            </a:extLst>
          </p:cNvPr>
          <p:cNvSpPr>
            <a:spLocks noGrp="1"/>
          </p:cNvSpPr>
          <p:nvPr>
            <p:ph type="sldNum" sz="quarter" idx="12"/>
          </p:nvPr>
        </p:nvSpPr>
        <p:spPr/>
        <p:txBody>
          <a:bodyPr/>
          <a:lstStyle/>
          <a:p>
            <a:fld id="{9E495957-6404-41CE-9558-5C2B72950BBD}" type="slidenum">
              <a:rPr lang="fr-FR" smtClean="0"/>
              <a:t>‹N°›</a:t>
            </a:fld>
            <a:endParaRPr lang="fr-FR"/>
          </a:p>
        </p:txBody>
      </p:sp>
    </p:spTree>
    <p:extLst>
      <p:ext uri="{BB962C8B-B14F-4D97-AF65-F5344CB8AC3E}">
        <p14:creationId xmlns:p14="http://schemas.microsoft.com/office/powerpoint/2010/main" val="10276685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3047206" y="2244726"/>
            <a:ext cx="18283238" cy="4775200"/>
          </a:xfrm>
        </p:spPr>
        <p:txBody>
          <a:bodyPr anchor="b"/>
          <a:lstStyle>
            <a:lvl1pPr algn="ctr">
              <a:defRPr sz="11997"/>
            </a:lvl1pPr>
          </a:lstStyle>
          <a:p>
            <a:r>
              <a:rPr lang="fr-FR"/>
              <a:t>Modifiez le style du titre</a:t>
            </a:r>
          </a:p>
        </p:txBody>
      </p:sp>
      <p:sp>
        <p:nvSpPr>
          <p:cNvPr id="3" name="Sous-titre 2"/>
          <p:cNvSpPr>
            <a:spLocks noGrp="1"/>
          </p:cNvSpPr>
          <p:nvPr>
            <p:ph type="subTitle" idx="1"/>
          </p:nvPr>
        </p:nvSpPr>
        <p:spPr>
          <a:xfrm>
            <a:off x="3047206" y="7204076"/>
            <a:ext cx="18283238" cy="3311524"/>
          </a:xfrm>
        </p:spPr>
        <p:txBody>
          <a:bodyPr/>
          <a:lstStyle>
            <a:lvl1pPr marL="0" indent="0" algn="ctr">
              <a:buNone/>
              <a:defRPr sz="4799"/>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8A527D50-DA48-4893-BE44-5C8777176BF1}" type="datetimeFigureOut">
              <a:rPr lang="fr-FR" smtClean="0"/>
              <a:t>18/12/2018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DEA6BB-4D09-45F6-9E48-96E014EFE0D3}" type="slidenum">
              <a:rPr lang="fr-FR" smtClean="0"/>
              <a:t>‹N°›</a:t>
            </a:fld>
            <a:endParaRPr lang="fr-FR"/>
          </a:p>
        </p:txBody>
      </p:sp>
    </p:spTree>
    <p:extLst>
      <p:ext uri="{BB962C8B-B14F-4D97-AF65-F5344CB8AC3E}">
        <p14:creationId xmlns:p14="http://schemas.microsoft.com/office/powerpoint/2010/main" val="1533068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Portfolio ">
    <p:spTree>
      <p:nvGrpSpPr>
        <p:cNvPr id="1" name=""/>
        <p:cNvGrpSpPr/>
        <p:nvPr/>
      </p:nvGrpSpPr>
      <p:grpSpPr>
        <a:xfrm>
          <a:off x="0" y="0"/>
          <a:ext cx="0" cy="0"/>
          <a:chOff x="0" y="0"/>
          <a:chExt cx="0" cy="0"/>
        </a:xfrm>
      </p:grpSpPr>
      <p:sp>
        <p:nvSpPr>
          <p:cNvPr id="11" name="Picture Placeholder 13"/>
          <p:cNvSpPr>
            <a:spLocks noGrp="1"/>
          </p:cNvSpPr>
          <p:nvPr>
            <p:ph type="pic" sz="quarter" idx="13"/>
          </p:nvPr>
        </p:nvSpPr>
        <p:spPr>
          <a:xfrm>
            <a:off x="8760912" y="4393580"/>
            <a:ext cx="6552114" cy="9322420"/>
          </a:xfrm>
          <a:effectLst/>
        </p:spPr>
        <p:txBody>
          <a:bodyPr>
            <a:normAutofit/>
          </a:bodyPr>
          <a:lstStyle>
            <a:lvl1pPr marL="0" indent="0">
              <a:buNone/>
              <a:defRPr sz="4200">
                <a:ln>
                  <a:noFill/>
                </a:ln>
                <a:solidFill>
                  <a:schemeClr val="bg1">
                    <a:lumMod val="85000"/>
                  </a:schemeClr>
                </a:solidFill>
                <a:latin typeface="Raleway Medium"/>
                <a:ea typeface="Raleway Medium"/>
                <a:cs typeface="Raleway Medium"/>
              </a:defRPr>
            </a:lvl1pPr>
          </a:lstStyle>
          <a:p>
            <a:endParaRPr lang="en-US" dirty="0"/>
          </a:p>
        </p:txBody>
      </p:sp>
      <p:sp>
        <p:nvSpPr>
          <p:cNvPr id="12" name="Picture Placeholder 13"/>
          <p:cNvSpPr>
            <a:spLocks noGrp="1"/>
          </p:cNvSpPr>
          <p:nvPr>
            <p:ph type="pic" sz="quarter" idx="14"/>
          </p:nvPr>
        </p:nvSpPr>
        <p:spPr>
          <a:xfrm>
            <a:off x="16076111" y="0"/>
            <a:ext cx="6552114" cy="9322420"/>
          </a:xfrm>
          <a:effectLst/>
        </p:spPr>
        <p:txBody>
          <a:bodyPr>
            <a:normAutofit/>
          </a:bodyPr>
          <a:lstStyle>
            <a:lvl1pPr marL="0" indent="0">
              <a:buNone/>
              <a:defRPr sz="4200">
                <a:ln>
                  <a:noFill/>
                </a:ln>
                <a:solidFill>
                  <a:schemeClr val="bg1">
                    <a:lumMod val="85000"/>
                  </a:schemeClr>
                </a:solidFill>
                <a:latin typeface="Raleway Medium"/>
                <a:ea typeface="Raleway Medium"/>
                <a:cs typeface="Raleway Medium"/>
              </a:defRPr>
            </a:lvl1pPr>
          </a:lstStyle>
          <a:p>
            <a:endParaRPr lang="en-US" dirty="0"/>
          </a:p>
        </p:txBody>
      </p:sp>
    </p:spTree>
    <p:extLst>
      <p:ext uri="{BB962C8B-B14F-4D97-AF65-F5344CB8AC3E}">
        <p14:creationId xmlns:p14="http://schemas.microsoft.com/office/powerpoint/2010/main" val="1921169071"/>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A527D50-DA48-4893-BE44-5C8777176BF1}" type="datetimeFigureOut">
              <a:rPr lang="fr-FR" smtClean="0"/>
              <a:t>18/12/2018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DEA6BB-4D09-45F6-9E48-96E014EFE0D3}" type="slidenum">
              <a:rPr lang="fr-FR" smtClean="0"/>
              <a:t>‹N°›</a:t>
            </a:fld>
            <a:endParaRPr lang="fr-FR"/>
          </a:p>
        </p:txBody>
      </p:sp>
    </p:spTree>
    <p:extLst>
      <p:ext uri="{BB962C8B-B14F-4D97-AF65-F5344CB8AC3E}">
        <p14:creationId xmlns:p14="http://schemas.microsoft.com/office/powerpoint/2010/main" val="41855199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663267" y="3419477"/>
            <a:ext cx="21025723" cy="5705474"/>
          </a:xfrm>
        </p:spPr>
        <p:txBody>
          <a:bodyPr anchor="b"/>
          <a:lstStyle>
            <a:lvl1pPr>
              <a:defRPr sz="11997"/>
            </a:lvl1pPr>
          </a:lstStyle>
          <a:p>
            <a:r>
              <a:rPr lang="fr-FR"/>
              <a:t>Modifiez le style du titre</a:t>
            </a:r>
          </a:p>
        </p:txBody>
      </p:sp>
      <p:sp>
        <p:nvSpPr>
          <p:cNvPr id="3" name="Espace réservé du texte 2"/>
          <p:cNvSpPr>
            <a:spLocks noGrp="1"/>
          </p:cNvSpPr>
          <p:nvPr>
            <p:ph type="body" idx="1"/>
          </p:nvPr>
        </p:nvSpPr>
        <p:spPr>
          <a:xfrm>
            <a:off x="1663267" y="9178927"/>
            <a:ext cx="21025723" cy="3000374"/>
          </a:xfrm>
        </p:spPr>
        <p:txBody>
          <a:bodyPr/>
          <a:lstStyle>
            <a:lvl1pPr marL="0" indent="0">
              <a:buNone/>
              <a:defRPr sz="4799">
                <a:solidFill>
                  <a:schemeClr val="tx1">
                    <a:tint val="75000"/>
                  </a:schemeClr>
                </a:solidFill>
              </a:defRPr>
            </a:lvl1pPr>
            <a:lvl2pPr marL="914171" indent="0">
              <a:buNone/>
              <a:defRPr sz="3999">
                <a:solidFill>
                  <a:schemeClr val="tx1">
                    <a:tint val="75000"/>
                  </a:schemeClr>
                </a:solidFill>
              </a:defRPr>
            </a:lvl2pPr>
            <a:lvl3pPr marL="1828343" indent="0">
              <a:buNone/>
              <a:defRPr sz="3599">
                <a:solidFill>
                  <a:schemeClr val="tx1">
                    <a:tint val="75000"/>
                  </a:schemeClr>
                </a:solidFill>
              </a:defRPr>
            </a:lvl3pPr>
            <a:lvl4pPr marL="2742514" indent="0">
              <a:buNone/>
              <a:defRPr sz="3199">
                <a:solidFill>
                  <a:schemeClr val="tx1">
                    <a:tint val="75000"/>
                  </a:schemeClr>
                </a:solidFill>
              </a:defRPr>
            </a:lvl4pPr>
            <a:lvl5pPr marL="3656686" indent="0">
              <a:buNone/>
              <a:defRPr sz="3199">
                <a:solidFill>
                  <a:schemeClr val="tx1">
                    <a:tint val="75000"/>
                  </a:schemeClr>
                </a:solidFill>
              </a:defRPr>
            </a:lvl5pPr>
            <a:lvl6pPr marL="4570857" indent="0">
              <a:buNone/>
              <a:defRPr sz="3199">
                <a:solidFill>
                  <a:schemeClr val="tx1">
                    <a:tint val="75000"/>
                  </a:schemeClr>
                </a:solidFill>
              </a:defRPr>
            </a:lvl6pPr>
            <a:lvl7pPr marL="5485028" indent="0">
              <a:buNone/>
              <a:defRPr sz="3199">
                <a:solidFill>
                  <a:schemeClr val="tx1">
                    <a:tint val="75000"/>
                  </a:schemeClr>
                </a:solidFill>
              </a:defRPr>
            </a:lvl7pPr>
            <a:lvl8pPr marL="6399200" indent="0">
              <a:buNone/>
              <a:defRPr sz="3199">
                <a:solidFill>
                  <a:schemeClr val="tx1">
                    <a:tint val="75000"/>
                  </a:schemeClr>
                </a:solidFill>
              </a:defRPr>
            </a:lvl8pPr>
            <a:lvl9pPr marL="7313371" indent="0">
              <a:buNone/>
              <a:defRPr sz="3199">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8A527D50-DA48-4893-BE44-5C8777176BF1}" type="datetimeFigureOut">
              <a:rPr lang="fr-FR" smtClean="0"/>
              <a:t>18/12/2018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DEA6BB-4D09-45F6-9E48-96E014EFE0D3}" type="slidenum">
              <a:rPr lang="fr-FR" smtClean="0"/>
              <a:t>‹N°›</a:t>
            </a:fld>
            <a:endParaRPr lang="fr-FR"/>
          </a:p>
        </p:txBody>
      </p:sp>
    </p:spTree>
    <p:extLst>
      <p:ext uri="{BB962C8B-B14F-4D97-AF65-F5344CB8AC3E}">
        <p14:creationId xmlns:p14="http://schemas.microsoft.com/office/powerpoint/2010/main" val="4071118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1675964" y="3651250"/>
            <a:ext cx="10360501" cy="870267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12341185" y="3651250"/>
            <a:ext cx="10360501" cy="870267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A527D50-DA48-4893-BE44-5C8777176BF1}" type="datetimeFigureOut">
              <a:rPr lang="fr-FR" smtClean="0"/>
              <a:t>18/12/2018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CDEA6BB-4D09-45F6-9E48-96E014EFE0D3}" type="slidenum">
              <a:rPr lang="fr-FR" smtClean="0"/>
              <a:t>‹N°›</a:t>
            </a:fld>
            <a:endParaRPr lang="fr-FR"/>
          </a:p>
        </p:txBody>
      </p:sp>
    </p:spTree>
    <p:extLst>
      <p:ext uri="{BB962C8B-B14F-4D97-AF65-F5344CB8AC3E}">
        <p14:creationId xmlns:p14="http://schemas.microsoft.com/office/powerpoint/2010/main" val="8275504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679139" y="730251"/>
            <a:ext cx="21025723" cy="2651126"/>
          </a:xfrm>
        </p:spPr>
        <p:txBody>
          <a:bodyPr/>
          <a:lstStyle/>
          <a:p>
            <a:r>
              <a:rPr lang="fr-FR"/>
              <a:t>Modifiez le style du titre</a:t>
            </a:r>
          </a:p>
        </p:txBody>
      </p:sp>
      <p:sp>
        <p:nvSpPr>
          <p:cNvPr id="3" name="Espace réservé du texte 2"/>
          <p:cNvSpPr>
            <a:spLocks noGrp="1"/>
          </p:cNvSpPr>
          <p:nvPr>
            <p:ph type="body" idx="1"/>
          </p:nvPr>
        </p:nvSpPr>
        <p:spPr>
          <a:xfrm>
            <a:off x="1679139" y="3362326"/>
            <a:ext cx="10312888"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fr-FR"/>
              <a:t>Modifiez les styles du texte du masque</a:t>
            </a:r>
          </a:p>
        </p:txBody>
      </p:sp>
      <p:sp>
        <p:nvSpPr>
          <p:cNvPr id="4" name="Espace réservé du contenu 3"/>
          <p:cNvSpPr>
            <a:spLocks noGrp="1"/>
          </p:cNvSpPr>
          <p:nvPr>
            <p:ph sz="half" idx="2"/>
          </p:nvPr>
        </p:nvSpPr>
        <p:spPr>
          <a:xfrm>
            <a:off x="1679139" y="5010150"/>
            <a:ext cx="10312888" cy="736917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12341186" y="3362326"/>
            <a:ext cx="10363676"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fr-FR"/>
              <a:t>Modifiez les styles du texte du masque</a:t>
            </a:r>
          </a:p>
        </p:txBody>
      </p:sp>
      <p:sp>
        <p:nvSpPr>
          <p:cNvPr id="6" name="Espace réservé du contenu 5"/>
          <p:cNvSpPr>
            <a:spLocks noGrp="1"/>
          </p:cNvSpPr>
          <p:nvPr>
            <p:ph sz="quarter" idx="4"/>
          </p:nvPr>
        </p:nvSpPr>
        <p:spPr>
          <a:xfrm>
            <a:off x="12341186" y="5010150"/>
            <a:ext cx="10363676" cy="736917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A527D50-DA48-4893-BE44-5C8777176BF1}" type="datetimeFigureOut">
              <a:rPr lang="fr-FR" smtClean="0"/>
              <a:t>18/12/2018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CDEA6BB-4D09-45F6-9E48-96E014EFE0D3}" type="slidenum">
              <a:rPr lang="fr-FR" smtClean="0"/>
              <a:t>‹N°›</a:t>
            </a:fld>
            <a:endParaRPr lang="fr-FR"/>
          </a:p>
        </p:txBody>
      </p:sp>
    </p:spTree>
    <p:extLst>
      <p:ext uri="{BB962C8B-B14F-4D97-AF65-F5344CB8AC3E}">
        <p14:creationId xmlns:p14="http://schemas.microsoft.com/office/powerpoint/2010/main" val="36155695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8A527D50-DA48-4893-BE44-5C8777176BF1}" type="datetimeFigureOut">
              <a:rPr lang="fr-FR" smtClean="0"/>
              <a:t>18/12/2018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CDEA6BB-4D09-45F6-9E48-96E014EFE0D3}" type="slidenum">
              <a:rPr lang="fr-FR" smtClean="0"/>
              <a:t>‹N°›</a:t>
            </a:fld>
            <a:endParaRPr lang="fr-FR"/>
          </a:p>
        </p:txBody>
      </p:sp>
    </p:spTree>
    <p:extLst>
      <p:ext uri="{BB962C8B-B14F-4D97-AF65-F5344CB8AC3E}">
        <p14:creationId xmlns:p14="http://schemas.microsoft.com/office/powerpoint/2010/main" val="35525935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A527D50-DA48-4893-BE44-5C8777176BF1}" type="datetimeFigureOut">
              <a:rPr lang="fr-FR" smtClean="0"/>
              <a:t>18/12/2018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CDEA6BB-4D09-45F6-9E48-96E014EFE0D3}" type="slidenum">
              <a:rPr lang="fr-FR" smtClean="0"/>
              <a:t>‹N°›</a:t>
            </a:fld>
            <a:endParaRPr lang="fr-FR"/>
          </a:p>
        </p:txBody>
      </p:sp>
    </p:spTree>
    <p:extLst>
      <p:ext uri="{BB962C8B-B14F-4D97-AF65-F5344CB8AC3E}">
        <p14:creationId xmlns:p14="http://schemas.microsoft.com/office/powerpoint/2010/main" val="41627935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79140" y="914400"/>
            <a:ext cx="7862426" cy="3200400"/>
          </a:xfrm>
        </p:spPr>
        <p:txBody>
          <a:bodyPr anchor="b"/>
          <a:lstStyle>
            <a:lvl1pPr>
              <a:defRPr sz="6398"/>
            </a:lvl1pPr>
          </a:lstStyle>
          <a:p>
            <a:r>
              <a:rPr lang="fr-FR"/>
              <a:t>Modifiez le style du titre</a:t>
            </a:r>
          </a:p>
        </p:txBody>
      </p:sp>
      <p:sp>
        <p:nvSpPr>
          <p:cNvPr id="3" name="Espace réservé du contenu 2"/>
          <p:cNvSpPr>
            <a:spLocks noGrp="1"/>
          </p:cNvSpPr>
          <p:nvPr>
            <p:ph idx="1"/>
          </p:nvPr>
        </p:nvSpPr>
        <p:spPr>
          <a:xfrm>
            <a:off x="10363677" y="1974851"/>
            <a:ext cx="12341185" cy="9747250"/>
          </a:xfrm>
        </p:spPr>
        <p:txBody>
          <a:bodyPr/>
          <a:lstStyle>
            <a:lvl1pPr>
              <a:defRPr sz="6398"/>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A527D50-DA48-4893-BE44-5C8777176BF1}" type="datetimeFigureOut">
              <a:rPr lang="fr-FR" smtClean="0"/>
              <a:t>18/12/2018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CDEA6BB-4D09-45F6-9E48-96E014EFE0D3}" type="slidenum">
              <a:rPr lang="fr-FR" smtClean="0"/>
              <a:t>‹N°›</a:t>
            </a:fld>
            <a:endParaRPr lang="fr-FR"/>
          </a:p>
        </p:txBody>
      </p:sp>
    </p:spTree>
    <p:extLst>
      <p:ext uri="{BB962C8B-B14F-4D97-AF65-F5344CB8AC3E}">
        <p14:creationId xmlns:p14="http://schemas.microsoft.com/office/powerpoint/2010/main" val="1277270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79140" y="914400"/>
            <a:ext cx="7862426" cy="3200400"/>
          </a:xfrm>
        </p:spPr>
        <p:txBody>
          <a:bodyPr anchor="b"/>
          <a:lstStyle>
            <a:lvl1pPr>
              <a:defRPr sz="6398"/>
            </a:lvl1pPr>
          </a:lstStyle>
          <a:p>
            <a:r>
              <a:rPr lang="fr-FR"/>
              <a:t>Modifiez le style du titre</a:t>
            </a:r>
          </a:p>
        </p:txBody>
      </p:sp>
      <p:sp>
        <p:nvSpPr>
          <p:cNvPr id="3" name="Espace réservé pour une image  2"/>
          <p:cNvSpPr>
            <a:spLocks noGrp="1"/>
          </p:cNvSpPr>
          <p:nvPr>
            <p:ph type="pic" idx="1"/>
          </p:nvPr>
        </p:nvSpPr>
        <p:spPr>
          <a:xfrm>
            <a:off x="10363677" y="1974851"/>
            <a:ext cx="12341185" cy="9747250"/>
          </a:xfrm>
        </p:spPr>
        <p:txBody>
          <a:bodyPr/>
          <a:lstStyle>
            <a:lvl1pPr marL="0" indent="0">
              <a:buNone/>
              <a:defRPr sz="6398"/>
            </a:lvl1pPr>
            <a:lvl2pPr marL="914171" indent="0">
              <a:buNone/>
              <a:defRPr sz="5599"/>
            </a:lvl2pPr>
            <a:lvl3pPr marL="1828343" indent="0">
              <a:buNone/>
              <a:defRPr sz="4799"/>
            </a:lvl3pPr>
            <a:lvl4pPr marL="2742514" indent="0">
              <a:buNone/>
              <a:defRPr sz="3999"/>
            </a:lvl4pPr>
            <a:lvl5pPr marL="3656686" indent="0">
              <a:buNone/>
              <a:defRPr sz="3999"/>
            </a:lvl5pPr>
            <a:lvl6pPr marL="4570857" indent="0">
              <a:buNone/>
              <a:defRPr sz="3999"/>
            </a:lvl6pPr>
            <a:lvl7pPr marL="5485028" indent="0">
              <a:buNone/>
              <a:defRPr sz="3999"/>
            </a:lvl7pPr>
            <a:lvl8pPr marL="6399200" indent="0">
              <a:buNone/>
              <a:defRPr sz="3999"/>
            </a:lvl8pPr>
            <a:lvl9pPr marL="7313371" indent="0">
              <a:buNone/>
              <a:defRPr sz="3999"/>
            </a:lvl9pPr>
          </a:lstStyle>
          <a:p>
            <a:endParaRPr lang="fr-FR"/>
          </a:p>
        </p:txBody>
      </p:sp>
      <p:sp>
        <p:nvSpPr>
          <p:cNvPr id="4" name="Espace réservé du texte 3"/>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A527D50-DA48-4893-BE44-5C8777176BF1}" type="datetimeFigureOut">
              <a:rPr lang="fr-FR" smtClean="0"/>
              <a:t>18/12/2018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CDEA6BB-4D09-45F6-9E48-96E014EFE0D3}" type="slidenum">
              <a:rPr lang="fr-FR" smtClean="0"/>
              <a:t>‹N°›</a:t>
            </a:fld>
            <a:endParaRPr lang="fr-FR"/>
          </a:p>
        </p:txBody>
      </p:sp>
    </p:spTree>
    <p:extLst>
      <p:ext uri="{BB962C8B-B14F-4D97-AF65-F5344CB8AC3E}">
        <p14:creationId xmlns:p14="http://schemas.microsoft.com/office/powerpoint/2010/main" val="32624267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A527D50-DA48-4893-BE44-5C8777176BF1}" type="datetimeFigureOut">
              <a:rPr lang="fr-FR" smtClean="0"/>
              <a:t>18/12/2018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DEA6BB-4D09-45F6-9E48-96E014EFE0D3}" type="slidenum">
              <a:rPr lang="fr-FR" smtClean="0"/>
              <a:t>‹N°›</a:t>
            </a:fld>
            <a:endParaRPr lang="fr-FR"/>
          </a:p>
        </p:txBody>
      </p:sp>
    </p:spTree>
    <p:extLst>
      <p:ext uri="{BB962C8B-B14F-4D97-AF65-F5344CB8AC3E}">
        <p14:creationId xmlns:p14="http://schemas.microsoft.com/office/powerpoint/2010/main" val="7629681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7445256" y="730250"/>
            <a:ext cx="5256431" cy="1162367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1675963" y="730250"/>
            <a:ext cx="15464572" cy="1162367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A527D50-DA48-4893-BE44-5C8777176BF1}" type="datetimeFigureOut">
              <a:rPr lang="fr-FR" smtClean="0"/>
              <a:t>18/12/2018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DEA6BB-4D09-45F6-9E48-96E014EFE0D3}" type="slidenum">
              <a:rPr lang="fr-FR" smtClean="0"/>
              <a:t>‹N°›</a:t>
            </a:fld>
            <a:endParaRPr lang="fr-FR"/>
          </a:p>
        </p:txBody>
      </p:sp>
    </p:spTree>
    <p:extLst>
      <p:ext uri="{BB962C8B-B14F-4D97-AF65-F5344CB8AC3E}">
        <p14:creationId xmlns:p14="http://schemas.microsoft.com/office/powerpoint/2010/main" val="1631854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Portfolio ">
    <p:spTree>
      <p:nvGrpSpPr>
        <p:cNvPr id="1" name=""/>
        <p:cNvGrpSpPr/>
        <p:nvPr/>
      </p:nvGrpSpPr>
      <p:grpSpPr>
        <a:xfrm>
          <a:off x="0" y="0"/>
          <a:ext cx="0" cy="0"/>
          <a:chOff x="0" y="0"/>
          <a:chExt cx="0" cy="0"/>
        </a:xfrm>
      </p:grpSpPr>
      <p:sp>
        <p:nvSpPr>
          <p:cNvPr id="8" name="Picture Placeholder 13"/>
          <p:cNvSpPr>
            <a:spLocks noGrp="1"/>
          </p:cNvSpPr>
          <p:nvPr>
            <p:ph type="pic" sz="quarter" idx="14"/>
          </p:nvPr>
        </p:nvSpPr>
        <p:spPr>
          <a:xfrm>
            <a:off x="0" y="-1"/>
            <a:ext cx="24377650" cy="6467707"/>
          </a:xfrm>
          <a:effectLst/>
        </p:spPr>
        <p:txBody>
          <a:bodyPr>
            <a:normAutofit/>
          </a:bodyPr>
          <a:lstStyle>
            <a:lvl1pPr marL="0" indent="0">
              <a:buNone/>
              <a:defRPr sz="4200">
                <a:ln>
                  <a:noFill/>
                </a:ln>
                <a:solidFill>
                  <a:schemeClr val="bg1">
                    <a:lumMod val="85000"/>
                  </a:schemeClr>
                </a:solidFill>
                <a:latin typeface="Raleway Medium"/>
                <a:ea typeface="Raleway Medium"/>
                <a:cs typeface="Raleway Medium"/>
              </a:defRPr>
            </a:lvl1pPr>
          </a:lstStyle>
          <a:p>
            <a:endParaRPr lang="en-US" dirty="0"/>
          </a:p>
        </p:txBody>
      </p:sp>
    </p:spTree>
    <p:extLst>
      <p:ext uri="{BB962C8B-B14F-4D97-AF65-F5344CB8AC3E}">
        <p14:creationId xmlns:p14="http://schemas.microsoft.com/office/powerpoint/2010/main" val="40083809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Portfolio ">
    <p:spTree>
      <p:nvGrpSpPr>
        <p:cNvPr id="1" name=""/>
        <p:cNvGrpSpPr/>
        <p:nvPr/>
      </p:nvGrpSpPr>
      <p:grpSpPr>
        <a:xfrm>
          <a:off x="0" y="0"/>
          <a:ext cx="0" cy="0"/>
          <a:chOff x="0" y="0"/>
          <a:chExt cx="0" cy="0"/>
        </a:xfrm>
      </p:grpSpPr>
      <p:sp>
        <p:nvSpPr>
          <p:cNvPr id="8" name="Picture Placeholder 13"/>
          <p:cNvSpPr>
            <a:spLocks noGrp="1"/>
          </p:cNvSpPr>
          <p:nvPr>
            <p:ph type="pic" sz="quarter" idx="14"/>
          </p:nvPr>
        </p:nvSpPr>
        <p:spPr>
          <a:xfrm>
            <a:off x="0" y="-1"/>
            <a:ext cx="24377650" cy="7961972"/>
          </a:xfrm>
          <a:effectLst/>
        </p:spPr>
        <p:txBody>
          <a:bodyPr>
            <a:normAutofit/>
          </a:bodyPr>
          <a:lstStyle>
            <a:lvl1pPr marL="0" indent="0">
              <a:buNone/>
              <a:defRPr sz="4200">
                <a:ln>
                  <a:noFill/>
                </a:ln>
                <a:solidFill>
                  <a:schemeClr val="bg1">
                    <a:lumMod val="85000"/>
                  </a:schemeClr>
                </a:solidFill>
                <a:latin typeface="Raleway Medium"/>
                <a:ea typeface="Raleway Medium"/>
                <a:cs typeface="Raleway Medium"/>
              </a:defRPr>
            </a:lvl1pPr>
          </a:lstStyle>
          <a:p>
            <a:endParaRPr lang="en-US" dirty="0"/>
          </a:p>
        </p:txBody>
      </p:sp>
    </p:spTree>
    <p:extLst>
      <p:ext uri="{BB962C8B-B14F-4D97-AF65-F5344CB8AC3E}">
        <p14:creationId xmlns:p14="http://schemas.microsoft.com/office/powerpoint/2010/main" val="191302482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ortfolio ">
    <p:spTree>
      <p:nvGrpSpPr>
        <p:cNvPr id="1" name=""/>
        <p:cNvGrpSpPr/>
        <p:nvPr/>
      </p:nvGrpSpPr>
      <p:grpSpPr>
        <a:xfrm>
          <a:off x="0" y="0"/>
          <a:ext cx="0" cy="0"/>
          <a:chOff x="0" y="0"/>
          <a:chExt cx="0" cy="0"/>
        </a:xfrm>
      </p:grpSpPr>
      <p:sp>
        <p:nvSpPr>
          <p:cNvPr id="9" name="Picture Placeholder 13"/>
          <p:cNvSpPr>
            <a:spLocks noGrp="1"/>
          </p:cNvSpPr>
          <p:nvPr>
            <p:ph type="pic" sz="quarter" idx="15"/>
          </p:nvPr>
        </p:nvSpPr>
        <p:spPr>
          <a:xfrm>
            <a:off x="8296507" y="0"/>
            <a:ext cx="7828156" cy="13716000"/>
          </a:xfrm>
          <a:effectLst/>
        </p:spPr>
        <p:txBody>
          <a:bodyPr>
            <a:normAutofit/>
          </a:bodyPr>
          <a:lstStyle>
            <a:lvl1pPr marL="0" indent="0">
              <a:buNone/>
              <a:defRPr sz="2500">
                <a:ln>
                  <a:noFill/>
                </a:ln>
                <a:solidFill>
                  <a:schemeClr val="bg1">
                    <a:lumMod val="85000"/>
                  </a:schemeClr>
                </a:solidFill>
                <a:latin typeface="Raleway Medium"/>
                <a:ea typeface="Raleway Medium"/>
                <a:cs typeface="Raleway Medium"/>
              </a:defRPr>
            </a:lvl1pPr>
          </a:lstStyle>
          <a:p>
            <a:endParaRPr lang="en-US" dirty="0"/>
          </a:p>
        </p:txBody>
      </p:sp>
    </p:spTree>
    <p:extLst>
      <p:ext uri="{BB962C8B-B14F-4D97-AF65-F5344CB8AC3E}">
        <p14:creationId xmlns:p14="http://schemas.microsoft.com/office/powerpoint/2010/main" val="36269716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ortfolio ">
    <p:spTree>
      <p:nvGrpSpPr>
        <p:cNvPr id="1" name=""/>
        <p:cNvGrpSpPr/>
        <p:nvPr/>
      </p:nvGrpSpPr>
      <p:grpSpPr>
        <a:xfrm>
          <a:off x="0" y="0"/>
          <a:ext cx="0" cy="0"/>
          <a:chOff x="0" y="0"/>
          <a:chExt cx="0" cy="0"/>
        </a:xfrm>
      </p:grpSpPr>
      <p:sp>
        <p:nvSpPr>
          <p:cNvPr id="5" name="Picture Placeholder 13"/>
          <p:cNvSpPr>
            <a:spLocks noGrp="1"/>
          </p:cNvSpPr>
          <p:nvPr>
            <p:ph type="pic" sz="quarter" idx="15"/>
          </p:nvPr>
        </p:nvSpPr>
        <p:spPr>
          <a:xfrm>
            <a:off x="-1" y="0"/>
            <a:ext cx="9790771" cy="13716000"/>
          </a:xfrm>
          <a:effectLst/>
        </p:spPr>
        <p:txBody>
          <a:bodyPr>
            <a:normAutofit/>
          </a:bodyPr>
          <a:lstStyle>
            <a:lvl1pPr marL="0" indent="0">
              <a:buNone/>
              <a:defRPr sz="2500">
                <a:ln>
                  <a:noFill/>
                </a:ln>
                <a:solidFill>
                  <a:schemeClr val="bg1">
                    <a:lumMod val="85000"/>
                  </a:schemeClr>
                </a:solidFill>
                <a:latin typeface="Raleway Medium"/>
                <a:ea typeface="Raleway Medium"/>
                <a:cs typeface="Raleway Medium"/>
              </a:defRPr>
            </a:lvl1pPr>
          </a:lstStyle>
          <a:p>
            <a:endParaRPr lang="en-US" dirty="0"/>
          </a:p>
        </p:txBody>
      </p:sp>
    </p:spTree>
    <p:extLst>
      <p:ext uri="{BB962C8B-B14F-4D97-AF65-F5344CB8AC3E}">
        <p14:creationId xmlns:p14="http://schemas.microsoft.com/office/powerpoint/2010/main" val="81395253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Portfolio ">
    <p:spTree>
      <p:nvGrpSpPr>
        <p:cNvPr id="1" name=""/>
        <p:cNvGrpSpPr/>
        <p:nvPr/>
      </p:nvGrpSpPr>
      <p:grpSpPr>
        <a:xfrm>
          <a:off x="0" y="0"/>
          <a:ext cx="0" cy="0"/>
          <a:chOff x="0" y="0"/>
          <a:chExt cx="0" cy="0"/>
        </a:xfrm>
      </p:grpSpPr>
      <p:sp>
        <p:nvSpPr>
          <p:cNvPr id="5" name="Picture Placeholder 13"/>
          <p:cNvSpPr>
            <a:spLocks noGrp="1"/>
          </p:cNvSpPr>
          <p:nvPr>
            <p:ph type="pic" sz="quarter" idx="15"/>
          </p:nvPr>
        </p:nvSpPr>
        <p:spPr>
          <a:xfrm>
            <a:off x="-1" y="0"/>
            <a:ext cx="11980986" cy="13716000"/>
          </a:xfrm>
          <a:effectLst/>
        </p:spPr>
        <p:txBody>
          <a:bodyPr>
            <a:normAutofit/>
          </a:bodyPr>
          <a:lstStyle>
            <a:lvl1pPr marL="0" indent="0">
              <a:buNone/>
              <a:defRPr sz="2500">
                <a:ln>
                  <a:noFill/>
                </a:ln>
                <a:solidFill>
                  <a:schemeClr val="bg1">
                    <a:lumMod val="85000"/>
                  </a:schemeClr>
                </a:solidFill>
                <a:latin typeface="Raleway Medium"/>
                <a:ea typeface="Raleway Medium"/>
                <a:cs typeface="Raleway Medium"/>
              </a:defRPr>
            </a:lvl1pPr>
          </a:lstStyle>
          <a:p>
            <a:endParaRPr lang="en-US" dirty="0"/>
          </a:p>
        </p:txBody>
      </p:sp>
    </p:spTree>
    <p:extLst>
      <p:ext uri="{BB962C8B-B14F-4D97-AF65-F5344CB8AC3E}">
        <p14:creationId xmlns:p14="http://schemas.microsoft.com/office/powerpoint/2010/main" val="32507084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3.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21803240" y="668286"/>
            <a:ext cx="1440064" cy="646294"/>
          </a:xfrm>
          <a:prstGeom prst="rect">
            <a:avLst/>
          </a:prstGeom>
          <a:noFill/>
        </p:spPr>
        <p:txBody>
          <a:bodyPr wrap="none" lIns="182843" tIns="91422" rIns="182843" bIns="91422" rtlCol="0">
            <a:spAutoFit/>
          </a:bodyPr>
          <a:lstStyle/>
          <a:p>
            <a:pPr algn="ctr"/>
            <a:fld id="{260E2A6B-A809-4840-BF14-8648BC0BDF87}" type="slidenum">
              <a:rPr lang="id-ID" sz="3000" b="1" i="0" spc="600" smtClean="0">
                <a:solidFill>
                  <a:schemeClr val="tx2"/>
                </a:solidFill>
                <a:latin typeface="Montserrat Semi" charset="0"/>
                <a:ea typeface="Montserrat Semi" charset="0"/>
                <a:cs typeface="Montserrat Semi" charset="0"/>
              </a:rPr>
              <a:pPr algn="ctr"/>
              <a:t>‹N°›</a:t>
            </a:fld>
            <a:r>
              <a:rPr lang="id-ID" sz="3000" b="1" i="0" spc="600" dirty="0">
                <a:solidFill>
                  <a:schemeClr val="tx2"/>
                </a:solidFill>
                <a:latin typeface="Montserrat Semi" charset="0"/>
                <a:ea typeface="Montserrat Semi" charset="0"/>
                <a:cs typeface="Montserrat Semi" charset="0"/>
              </a:rPr>
              <a:t>  </a:t>
            </a:r>
          </a:p>
        </p:txBody>
      </p:sp>
      <p:sp>
        <p:nvSpPr>
          <p:cNvPr id="5" name="Rectangle 4"/>
          <p:cNvSpPr/>
          <p:nvPr userDrawn="1"/>
        </p:nvSpPr>
        <p:spPr>
          <a:xfrm>
            <a:off x="19599481" y="13197418"/>
            <a:ext cx="3102206" cy="264583"/>
          </a:xfrm>
          <a:prstGeom prst="rect">
            <a:avLst/>
          </a:prstGeom>
          <a:solidFill>
            <a:srgbClr val="0E15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ZoneTexte 3"/>
          <p:cNvSpPr txBox="1"/>
          <p:nvPr userDrawn="1"/>
        </p:nvSpPr>
        <p:spPr>
          <a:xfrm>
            <a:off x="15982659" y="13154224"/>
            <a:ext cx="5820581" cy="307777"/>
          </a:xfrm>
          <a:prstGeom prst="rect">
            <a:avLst/>
          </a:prstGeom>
          <a:noFill/>
        </p:spPr>
        <p:txBody>
          <a:bodyPr wrap="square" rtlCol="0">
            <a:spAutoFit/>
          </a:bodyPr>
          <a:lstStyle/>
          <a:p>
            <a:r>
              <a:rPr lang="fr-FR" sz="1400" dirty="0">
                <a:latin typeface="Arial MT Std Bold"/>
                <a:cs typeface="Arial MT Std Bold"/>
              </a:rPr>
              <a:t>DOSSIER I</a:t>
            </a:r>
            <a:r>
              <a:rPr lang="fr-FR" sz="1400" baseline="0" dirty="0">
                <a:latin typeface="Arial MT Std Bold"/>
                <a:cs typeface="Arial MT Std Bold"/>
              </a:rPr>
              <a:t> DÉCEMBRE 2018</a:t>
            </a:r>
            <a:endParaRPr lang="fr-FR" sz="1400" dirty="0">
              <a:latin typeface="Arial MT Std Bold"/>
              <a:cs typeface="Arial MT Std Bold"/>
            </a:endParaRP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754" r:id="rId1"/>
    <p:sldLayoutId id="2147483973" r:id="rId2"/>
    <p:sldLayoutId id="2147483972" r:id="rId3"/>
    <p:sldLayoutId id="2147483971" r:id="rId4"/>
    <p:sldLayoutId id="2147483969" r:id="rId5"/>
    <p:sldLayoutId id="2147483970" r:id="rId6"/>
    <p:sldLayoutId id="2147483963" r:id="rId7"/>
    <p:sldLayoutId id="2147483968" r:id="rId8"/>
    <p:sldLayoutId id="2147483979" r:id="rId9"/>
    <p:sldLayoutId id="2147483954" r:id="rId10"/>
    <p:sldLayoutId id="2147483955" r:id="rId11"/>
    <p:sldLayoutId id="2147483953" r:id="rId12"/>
    <p:sldLayoutId id="2147483956" r:id="rId13"/>
    <p:sldLayoutId id="2147483948" r:id="rId14"/>
    <p:sldLayoutId id="2147483945" r:id="rId15"/>
    <p:sldLayoutId id="2147483949" r:id="rId16"/>
    <p:sldLayoutId id="2147483950" r:id="rId17"/>
    <p:sldLayoutId id="2147483943" r:id="rId18"/>
    <p:sldLayoutId id="2147483944" r:id="rId19"/>
    <p:sldLayoutId id="2147483917" r:id="rId20"/>
    <p:sldLayoutId id="2147483941" r:id="rId21"/>
    <p:sldLayoutId id="2147483942" r:id="rId22"/>
    <p:sldLayoutId id="2147483927" r:id="rId23"/>
    <p:sldLayoutId id="2147483922" r:id="rId24"/>
    <p:sldLayoutId id="2147483992" r:id="rId25"/>
    <p:sldLayoutId id="2147483993" r:id="rId26"/>
    <p:sldLayoutId id="2147484002" r:id="rId27"/>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Raleway Medium"/>
          <a:ea typeface="Raleway Medium"/>
          <a:cs typeface="Raleway Medium"/>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aleway Medium"/>
          <a:ea typeface="Raleway Medium"/>
          <a:cs typeface="Raleway Medium"/>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aleway Medium"/>
          <a:ea typeface="Raleway Medium"/>
          <a:cs typeface="Raleway Medium"/>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aleway Medium"/>
          <a:ea typeface="Raleway Medium"/>
          <a:cs typeface="Raleway Medium"/>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aleway Medium"/>
          <a:ea typeface="Raleway Medium"/>
          <a:cs typeface="Raleway Medium"/>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aleway Medium"/>
          <a:ea typeface="Raleway Medium"/>
          <a:cs typeface="Raleway Medium"/>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BB0782A-FB51-4E57-BE6B-62542BF73761}"/>
              </a:ext>
            </a:extLst>
          </p:cNvPr>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6FB3E10-1E39-4982-9514-39510F5C11F5}"/>
              </a:ext>
            </a:extLst>
          </p:cNvPr>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7A6C0FF-A04F-4698-AF9C-CB0FC47399E3}"/>
              </a:ext>
            </a:extLst>
          </p:cNvPr>
          <p:cNvSpPr>
            <a:spLocks noGrp="1"/>
          </p:cNvSpPr>
          <p:nvPr>
            <p:ph type="dt" sz="half" idx="2"/>
          </p:nvPr>
        </p:nvSpPr>
        <p:spPr>
          <a:xfrm>
            <a:off x="1675964" y="12712701"/>
            <a:ext cx="5484971" cy="730250"/>
          </a:xfrm>
          <a:prstGeom prst="rect">
            <a:avLst/>
          </a:prstGeom>
        </p:spPr>
        <p:txBody>
          <a:bodyPr vert="horz" lIns="91440" tIns="45720" rIns="91440" bIns="45720" rtlCol="0" anchor="ctr"/>
          <a:lstStyle>
            <a:lvl1pPr algn="l">
              <a:defRPr sz="2399">
                <a:solidFill>
                  <a:schemeClr val="tx1">
                    <a:tint val="75000"/>
                  </a:schemeClr>
                </a:solidFill>
              </a:defRPr>
            </a:lvl1pPr>
          </a:lstStyle>
          <a:p>
            <a:fld id="{0DC7DA18-61DD-4C73-B1C1-6A8E9F069EE2}" type="datetimeFigureOut">
              <a:rPr lang="fr-FR" smtClean="0"/>
              <a:t>18/12/2018</a:t>
            </a:fld>
            <a:endParaRPr lang="fr-FR"/>
          </a:p>
        </p:txBody>
      </p:sp>
      <p:sp>
        <p:nvSpPr>
          <p:cNvPr id="5" name="Espace réservé du pied de page 4">
            <a:extLst>
              <a:ext uri="{FF2B5EF4-FFF2-40B4-BE49-F238E27FC236}">
                <a16:creationId xmlns:a16="http://schemas.microsoft.com/office/drawing/2014/main" id="{07ECA6D4-4D34-4C28-940F-7C7E1DB08822}"/>
              </a:ext>
            </a:extLst>
          </p:cNvPr>
          <p:cNvSpPr>
            <a:spLocks noGrp="1"/>
          </p:cNvSpPr>
          <p:nvPr>
            <p:ph type="ftr" sz="quarter" idx="3"/>
          </p:nvPr>
        </p:nvSpPr>
        <p:spPr>
          <a:xfrm>
            <a:off x="8075097" y="12712701"/>
            <a:ext cx="8227457" cy="730250"/>
          </a:xfrm>
          <a:prstGeom prst="rect">
            <a:avLst/>
          </a:prstGeom>
        </p:spPr>
        <p:txBody>
          <a:bodyPr vert="horz" lIns="91440" tIns="45720" rIns="91440" bIns="45720" rtlCol="0" anchor="ctr"/>
          <a:lstStyle>
            <a:lvl1pPr algn="ctr">
              <a:defRPr sz="2399">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EA9FE99-0461-4386-9F13-1262666F8CDA}"/>
              </a:ext>
            </a:extLst>
          </p:cNvPr>
          <p:cNvSpPr>
            <a:spLocks noGrp="1"/>
          </p:cNvSpPr>
          <p:nvPr>
            <p:ph type="sldNum" sz="quarter" idx="4"/>
          </p:nvPr>
        </p:nvSpPr>
        <p:spPr>
          <a:xfrm>
            <a:off x="17216715" y="12712701"/>
            <a:ext cx="5484971" cy="730250"/>
          </a:xfrm>
          <a:prstGeom prst="rect">
            <a:avLst/>
          </a:prstGeom>
        </p:spPr>
        <p:txBody>
          <a:bodyPr vert="horz" lIns="91440" tIns="45720" rIns="91440" bIns="45720" rtlCol="0" anchor="ctr"/>
          <a:lstStyle>
            <a:lvl1pPr algn="r">
              <a:defRPr sz="2399">
                <a:solidFill>
                  <a:schemeClr val="tx1">
                    <a:tint val="75000"/>
                  </a:schemeClr>
                </a:solidFill>
              </a:defRPr>
            </a:lvl1pPr>
          </a:lstStyle>
          <a:p>
            <a:fld id="{9E495957-6404-41CE-9558-5C2B72950BBD}" type="slidenum">
              <a:rPr lang="fr-FR" smtClean="0"/>
              <a:t>‹N°›</a:t>
            </a:fld>
            <a:endParaRPr lang="fr-FR"/>
          </a:p>
        </p:txBody>
      </p:sp>
    </p:spTree>
    <p:extLst>
      <p:ext uri="{BB962C8B-B14F-4D97-AF65-F5344CB8AC3E}">
        <p14:creationId xmlns:p14="http://schemas.microsoft.com/office/powerpoint/2010/main" val="489320512"/>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fr-FR"/>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1675964" y="12712701"/>
            <a:ext cx="5484971" cy="730250"/>
          </a:xfrm>
          <a:prstGeom prst="rect">
            <a:avLst/>
          </a:prstGeom>
        </p:spPr>
        <p:txBody>
          <a:bodyPr vert="horz" lIns="91440" tIns="45720" rIns="91440" bIns="45720" rtlCol="0" anchor="ctr"/>
          <a:lstStyle>
            <a:lvl1pPr algn="l">
              <a:defRPr sz="2399">
                <a:solidFill>
                  <a:schemeClr val="tx1">
                    <a:tint val="75000"/>
                  </a:schemeClr>
                </a:solidFill>
              </a:defRPr>
            </a:lvl1pPr>
          </a:lstStyle>
          <a:p>
            <a:fld id="{8A527D50-DA48-4893-BE44-5C8777176BF1}" type="datetimeFigureOut">
              <a:rPr lang="fr-FR" smtClean="0"/>
              <a:t>18/12/2018</a:t>
            </a:fld>
            <a:endParaRPr lang="fr-FR"/>
          </a:p>
        </p:txBody>
      </p:sp>
      <p:sp>
        <p:nvSpPr>
          <p:cNvPr id="5" name="Espace réservé du pied de page 4"/>
          <p:cNvSpPr>
            <a:spLocks noGrp="1"/>
          </p:cNvSpPr>
          <p:nvPr>
            <p:ph type="ftr" sz="quarter" idx="3"/>
          </p:nvPr>
        </p:nvSpPr>
        <p:spPr>
          <a:xfrm>
            <a:off x="8075097" y="12712701"/>
            <a:ext cx="8227457" cy="730250"/>
          </a:xfrm>
          <a:prstGeom prst="rect">
            <a:avLst/>
          </a:prstGeom>
        </p:spPr>
        <p:txBody>
          <a:bodyPr vert="horz" lIns="91440" tIns="45720" rIns="91440" bIns="45720" rtlCol="0" anchor="ctr"/>
          <a:lstStyle>
            <a:lvl1pPr algn="ctr">
              <a:defRPr sz="2399">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17216715" y="12712701"/>
            <a:ext cx="5484971" cy="730250"/>
          </a:xfrm>
          <a:prstGeom prst="rect">
            <a:avLst/>
          </a:prstGeom>
        </p:spPr>
        <p:txBody>
          <a:bodyPr vert="horz" lIns="91440" tIns="45720" rIns="91440" bIns="45720" rtlCol="0" anchor="ctr"/>
          <a:lstStyle>
            <a:lvl1pPr algn="r">
              <a:defRPr sz="2399">
                <a:solidFill>
                  <a:schemeClr val="tx1">
                    <a:tint val="75000"/>
                  </a:schemeClr>
                </a:solidFill>
              </a:defRPr>
            </a:lvl1pPr>
          </a:lstStyle>
          <a:p>
            <a:fld id="{ECDEA6BB-4D09-45F6-9E48-96E014EFE0D3}" type="slidenum">
              <a:rPr lang="fr-FR" smtClean="0"/>
              <a:t>‹N°›</a:t>
            </a:fld>
            <a:endParaRPr lang="fr-FR"/>
          </a:p>
        </p:txBody>
      </p:sp>
    </p:spTree>
    <p:extLst>
      <p:ext uri="{BB962C8B-B14F-4D97-AF65-F5344CB8AC3E}">
        <p14:creationId xmlns:p14="http://schemas.microsoft.com/office/powerpoint/2010/main" val="2741060750"/>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fr-FR"/>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4.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0.jpe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1.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8.jpeg"/></Relationships>
</file>

<file path=ppt/slides/_rels/slide1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jpeg"/><Relationship Id="rId18" Type="http://schemas.openxmlformats.org/officeDocument/2006/relationships/image" Target="../media/image75.png"/><Relationship Id="rId3" Type="http://schemas.openxmlformats.org/officeDocument/2006/relationships/image" Target="../media/image3.png"/><Relationship Id="rId7" Type="http://schemas.openxmlformats.org/officeDocument/2006/relationships/image" Target="../media/image64.jpeg"/><Relationship Id="rId12" Type="http://schemas.openxmlformats.org/officeDocument/2006/relationships/image" Target="../media/image69.png"/><Relationship Id="rId17" Type="http://schemas.openxmlformats.org/officeDocument/2006/relationships/image" Target="../media/image74.png"/><Relationship Id="rId2" Type="http://schemas.openxmlformats.org/officeDocument/2006/relationships/notesSlide" Target="../notesSlides/notesSlide2.xml"/><Relationship Id="rId16" Type="http://schemas.openxmlformats.org/officeDocument/2006/relationships/image" Target="../media/image73.jpeg"/><Relationship Id="rId1" Type="http://schemas.openxmlformats.org/officeDocument/2006/relationships/slideLayout" Target="../slideLayouts/slideLayout40.xml"/><Relationship Id="rId6" Type="http://schemas.openxmlformats.org/officeDocument/2006/relationships/image" Target="../media/image63.jpeg"/><Relationship Id="rId11" Type="http://schemas.openxmlformats.org/officeDocument/2006/relationships/image" Target="../media/image68.png"/><Relationship Id="rId5" Type="http://schemas.openxmlformats.org/officeDocument/2006/relationships/image" Target="../media/image62.png"/><Relationship Id="rId15" Type="http://schemas.openxmlformats.org/officeDocument/2006/relationships/image" Target="../media/image72.png"/><Relationship Id="rId10" Type="http://schemas.openxmlformats.org/officeDocument/2006/relationships/image" Target="../media/image67.png"/><Relationship Id="rId19" Type="http://schemas.openxmlformats.org/officeDocument/2006/relationships/image" Target="../media/image76.jpe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8" Type="http://schemas.openxmlformats.org/officeDocument/2006/relationships/image" Target="../media/image81.tiff"/><Relationship Id="rId3" Type="http://schemas.openxmlformats.org/officeDocument/2006/relationships/image" Target="../media/image3.png"/><Relationship Id="rId7" Type="http://schemas.openxmlformats.org/officeDocument/2006/relationships/image" Target="../media/image80.tiff"/><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image" Target="../media/image79.tiff"/><Relationship Id="rId5" Type="http://schemas.openxmlformats.org/officeDocument/2006/relationships/image" Target="../media/image78.tiff"/><Relationship Id="rId4" Type="http://schemas.openxmlformats.org/officeDocument/2006/relationships/image" Target="../media/image77.tiff"/></Relationships>
</file>

<file path=ppt/slides/_rels/slide22.xml.rels><?xml version="1.0" encoding="UTF-8" standalone="yes"?>
<Relationships xmlns="http://schemas.openxmlformats.org/package/2006/relationships"><Relationship Id="rId3" Type="http://schemas.openxmlformats.org/officeDocument/2006/relationships/hyperlink" Target="http://www.limmobiliaire.fr/" TargetMode="External"/><Relationship Id="rId2" Type="http://schemas.openxmlformats.org/officeDocument/2006/relationships/notesSlide" Target="../notesSlides/notesSlide4.xml"/><Relationship Id="rId1" Type="http://schemas.openxmlformats.org/officeDocument/2006/relationships/slideLayout" Target="../slideLayouts/slideLayout39.xml"/><Relationship Id="rId5" Type="http://schemas.openxmlformats.org/officeDocument/2006/relationships/image" Target="../media/image3.png"/><Relationship Id="rId4" Type="http://schemas.openxmlformats.org/officeDocument/2006/relationships/image" Target="../media/image82.pn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26" Type="http://schemas.openxmlformats.org/officeDocument/2006/relationships/image" Target="../media/image29.sv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image" Target="../media/image5.png"/><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7.sv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 Id="rId27"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svg"/><Relationship Id="rId12"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Layout" Target="../slideLayouts/slideLayout14.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0.xml"/><Relationship Id="rId4" Type="http://schemas.openxmlformats.org/officeDocument/2006/relationships/image" Target="../media/image46.jpeg"/></Relationships>
</file>

<file path=ppt/slides/_rels/slide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5C1355A1-E61F-455F-BDB3-BD897E5FAFDD}"/>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6529" t="11547" r="6026" b="76520"/>
          <a:stretch/>
        </p:blipFill>
        <p:spPr>
          <a:xfrm>
            <a:off x="321189" y="235606"/>
            <a:ext cx="7345703" cy="2273856"/>
          </a:xfrm>
          <a:prstGeom prst="rect">
            <a:avLst/>
          </a:prstGeom>
        </p:spPr>
      </p:pic>
      <p:pic>
        <p:nvPicPr>
          <p:cNvPr id="3" name="Image 2">
            <a:extLst>
              <a:ext uri="{FF2B5EF4-FFF2-40B4-BE49-F238E27FC236}">
                <a16:creationId xmlns:a16="http://schemas.microsoft.com/office/drawing/2014/main" id="{0957D312-36DD-4D87-BD0E-C2D0A9D7AE5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10699" b="3185"/>
          <a:stretch/>
        </p:blipFill>
        <p:spPr>
          <a:xfrm>
            <a:off x="-110203" y="2322585"/>
            <a:ext cx="24640214" cy="11929970"/>
          </a:xfrm>
          <a:prstGeom prst="rect">
            <a:avLst/>
          </a:prstGeom>
          <a:effectLst>
            <a:softEdge rad="317500"/>
          </a:effectLst>
        </p:spPr>
      </p:pic>
      <p:pic>
        <p:nvPicPr>
          <p:cNvPr id="4" name="Image 3">
            <a:extLst>
              <a:ext uri="{FF2B5EF4-FFF2-40B4-BE49-F238E27FC236}">
                <a16:creationId xmlns:a16="http://schemas.microsoft.com/office/drawing/2014/main" id="{64571999-0496-412B-89B7-82A8E04ECA7B}"/>
              </a:ext>
            </a:extLst>
          </p:cNvPr>
          <p:cNvPicPr>
            <a:picLocks noChangeAspect="1"/>
          </p:cNvPicPr>
          <p:nvPr/>
        </p:nvPicPr>
        <p:blipFill>
          <a:blip r:embed="rId4"/>
          <a:stretch>
            <a:fillRect/>
          </a:stretch>
        </p:blipFill>
        <p:spPr>
          <a:xfrm>
            <a:off x="19134042" y="631528"/>
            <a:ext cx="4816601" cy="1371031"/>
          </a:xfrm>
          <a:prstGeom prst="rect">
            <a:avLst/>
          </a:prstGeom>
        </p:spPr>
      </p:pic>
      <p:pic>
        <p:nvPicPr>
          <p:cNvPr id="5" name="Image 4">
            <a:extLst>
              <a:ext uri="{FF2B5EF4-FFF2-40B4-BE49-F238E27FC236}">
                <a16:creationId xmlns:a16="http://schemas.microsoft.com/office/drawing/2014/main" id="{6245953D-6F75-4F61-8FB9-EA8BD9F6ACAE}"/>
              </a:ext>
            </a:extLst>
          </p:cNvPr>
          <p:cNvPicPr>
            <a:picLocks noChangeAspect="1"/>
          </p:cNvPicPr>
          <p:nvPr/>
        </p:nvPicPr>
        <p:blipFill>
          <a:blip r:embed="rId5"/>
          <a:stretch>
            <a:fillRect/>
          </a:stretch>
        </p:blipFill>
        <p:spPr>
          <a:xfrm>
            <a:off x="15530593" y="624857"/>
            <a:ext cx="3006579" cy="1377703"/>
          </a:xfrm>
          <a:prstGeom prst="rect">
            <a:avLst/>
          </a:prstGeom>
        </p:spPr>
      </p:pic>
      <p:sp>
        <p:nvSpPr>
          <p:cNvPr id="2" name="Rectangle 1">
            <a:extLst>
              <a:ext uri="{FF2B5EF4-FFF2-40B4-BE49-F238E27FC236}">
                <a16:creationId xmlns:a16="http://schemas.microsoft.com/office/drawing/2014/main" id="{6262A3E6-3CB1-4062-9281-C5664F46DB38}"/>
              </a:ext>
            </a:extLst>
          </p:cNvPr>
          <p:cNvSpPr/>
          <p:nvPr/>
        </p:nvSpPr>
        <p:spPr>
          <a:xfrm>
            <a:off x="419052" y="2924457"/>
            <a:ext cx="7632958" cy="615425"/>
          </a:xfrm>
          <a:prstGeom prst="rect">
            <a:avLst/>
          </a:prstGeom>
        </p:spPr>
        <p:txBody>
          <a:bodyPr wrap="square">
            <a:spAutoFit/>
          </a:bodyPr>
          <a:lstStyle/>
          <a:p>
            <a:pPr defTabSz="1828343"/>
            <a:r>
              <a:rPr lang="fr-FR" sz="3399" b="1" i="1" dirty="0">
                <a:solidFill>
                  <a:schemeClr val="tx2">
                    <a:lumMod val="50000"/>
                  </a:schemeClr>
                </a:solidFill>
                <a:latin typeface="Calibri" panose="020F0502020204030204"/>
              </a:rPr>
              <a:t>« Rejoignez un monde d’opportunités. »</a:t>
            </a:r>
          </a:p>
        </p:txBody>
      </p:sp>
    </p:spTree>
    <p:extLst>
      <p:ext uri="{BB962C8B-B14F-4D97-AF65-F5344CB8AC3E}">
        <p14:creationId xmlns:p14="http://schemas.microsoft.com/office/powerpoint/2010/main" val="2811510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12DCBC5-138F-4933-8C74-69D339800980}"/>
              </a:ext>
            </a:extLst>
          </p:cNvPr>
          <p:cNvPicPr>
            <a:picLocks noChangeAspect="1"/>
          </p:cNvPicPr>
          <p:nvPr/>
        </p:nvPicPr>
        <p:blipFill rotWithShape="1">
          <a:blip r:embed="rId2"/>
          <a:srcRect l="37896" t="9305" r="38252" b="37013"/>
          <a:stretch/>
        </p:blipFill>
        <p:spPr>
          <a:xfrm>
            <a:off x="16449642" y="2710776"/>
            <a:ext cx="1172944" cy="1439625"/>
          </a:xfrm>
          <a:prstGeom prst="rect">
            <a:avLst/>
          </a:prstGeom>
        </p:spPr>
      </p:pic>
      <p:pic>
        <p:nvPicPr>
          <p:cNvPr id="14" name="Image 13">
            <a:extLst>
              <a:ext uri="{FF2B5EF4-FFF2-40B4-BE49-F238E27FC236}">
                <a16:creationId xmlns:a16="http://schemas.microsoft.com/office/drawing/2014/main" id="{697A4C8C-F628-4306-AE00-EEFC1DA8DF9C}"/>
              </a:ext>
            </a:extLst>
          </p:cNvPr>
          <p:cNvPicPr>
            <a:picLocks noChangeAspect="1"/>
          </p:cNvPicPr>
          <p:nvPr/>
        </p:nvPicPr>
        <p:blipFill rotWithShape="1">
          <a:blip r:embed="rId2"/>
          <a:srcRect l="3489" t="9123" r="72661" b="37195"/>
          <a:stretch/>
        </p:blipFill>
        <p:spPr>
          <a:xfrm>
            <a:off x="8730853" y="2710775"/>
            <a:ext cx="1172938" cy="1439625"/>
          </a:xfrm>
          <a:prstGeom prst="rect">
            <a:avLst/>
          </a:prstGeom>
        </p:spPr>
      </p:pic>
      <p:pic>
        <p:nvPicPr>
          <p:cNvPr id="15" name="Image 14">
            <a:extLst>
              <a:ext uri="{FF2B5EF4-FFF2-40B4-BE49-F238E27FC236}">
                <a16:creationId xmlns:a16="http://schemas.microsoft.com/office/drawing/2014/main" id="{22E4A664-AD70-48DA-9A27-DCE2F37A2AE2}"/>
              </a:ext>
            </a:extLst>
          </p:cNvPr>
          <p:cNvPicPr>
            <a:picLocks noChangeAspect="1"/>
          </p:cNvPicPr>
          <p:nvPr/>
        </p:nvPicPr>
        <p:blipFill rotWithShape="1">
          <a:blip r:embed="rId2"/>
          <a:srcRect l="72668" t="10101" r="3480" b="36217"/>
          <a:stretch/>
        </p:blipFill>
        <p:spPr>
          <a:xfrm>
            <a:off x="1012065" y="2710775"/>
            <a:ext cx="1172938" cy="1439625"/>
          </a:xfrm>
          <a:prstGeom prst="rect">
            <a:avLst/>
          </a:prstGeom>
        </p:spPr>
      </p:pic>
      <p:sp>
        <p:nvSpPr>
          <p:cNvPr id="2" name="ZoneTexte 1">
            <a:extLst>
              <a:ext uri="{FF2B5EF4-FFF2-40B4-BE49-F238E27FC236}">
                <a16:creationId xmlns:a16="http://schemas.microsoft.com/office/drawing/2014/main" id="{C79EB845-1BB0-47D7-8803-17120BE232C6}"/>
              </a:ext>
            </a:extLst>
          </p:cNvPr>
          <p:cNvSpPr txBox="1"/>
          <p:nvPr/>
        </p:nvSpPr>
        <p:spPr>
          <a:xfrm>
            <a:off x="9903792" y="3411929"/>
            <a:ext cx="3108150" cy="646203"/>
          </a:xfrm>
          <a:prstGeom prst="rect">
            <a:avLst/>
          </a:prstGeom>
          <a:noFill/>
        </p:spPr>
        <p:txBody>
          <a:bodyPr wrap="square" rtlCol="0">
            <a:spAutoFit/>
          </a:bodyPr>
          <a:lstStyle/>
          <a:p>
            <a:pPr defTabSz="1828343"/>
            <a:r>
              <a:rPr lang="fr-FR" sz="3599" b="1" dirty="0">
                <a:solidFill>
                  <a:srgbClr val="5AAA86"/>
                </a:solidFill>
                <a:latin typeface="Raleway SemiBold"/>
              </a:rPr>
              <a:t>WORKPLACE</a:t>
            </a:r>
          </a:p>
        </p:txBody>
      </p:sp>
      <p:sp>
        <p:nvSpPr>
          <p:cNvPr id="22" name="ZoneTexte 21">
            <a:extLst>
              <a:ext uri="{FF2B5EF4-FFF2-40B4-BE49-F238E27FC236}">
                <a16:creationId xmlns:a16="http://schemas.microsoft.com/office/drawing/2014/main" id="{6A925507-D23E-4361-8C3D-F96E76ED398A}"/>
              </a:ext>
            </a:extLst>
          </p:cNvPr>
          <p:cNvSpPr txBox="1"/>
          <p:nvPr/>
        </p:nvSpPr>
        <p:spPr>
          <a:xfrm>
            <a:off x="8730853" y="4325114"/>
            <a:ext cx="7198125" cy="7093096"/>
          </a:xfrm>
          <a:prstGeom prst="rect">
            <a:avLst/>
          </a:prstGeom>
          <a:noFill/>
          <a:ln>
            <a:noFill/>
          </a:ln>
        </p:spPr>
        <p:txBody>
          <a:bodyPr wrap="square" rtlCol="0">
            <a:spAutoFit/>
          </a:bodyPr>
          <a:lstStyle/>
          <a:p>
            <a:pPr defTabSz="1828343">
              <a:lnSpc>
                <a:spcPct val="110000"/>
              </a:lnSpc>
            </a:pPr>
            <a:r>
              <a:rPr lang="fr-FR" sz="3200" dirty="0">
                <a:latin typeface="Raleway Light"/>
              </a:rPr>
              <a:t>Les espaces de travail :</a:t>
            </a:r>
          </a:p>
          <a:p>
            <a:pPr marL="571357" indent="-571357" defTabSz="1828343">
              <a:lnSpc>
                <a:spcPct val="110000"/>
              </a:lnSpc>
              <a:buFont typeface="Wingdings" panose="05000000000000000000" pitchFamily="2" charset="2"/>
              <a:buChar char="§"/>
            </a:pPr>
            <a:r>
              <a:rPr lang="fr-FR" sz="3200" dirty="0">
                <a:latin typeface="Raleway Light"/>
              </a:rPr>
              <a:t>Plateaux divisibles à partir de 76m², pouvant offrir des surfaces beaucoup plus large pour des sociétés souhaitant occuper l’ensemble d’un immeuble</a:t>
            </a:r>
          </a:p>
          <a:p>
            <a:pPr marL="571357" indent="-571357" defTabSz="1828343">
              <a:lnSpc>
                <a:spcPct val="110000"/>
              </a:lnSpc>
              <a:buFont typeface="Wingdings" panose="05000000000000000000" pitchFamily="2" charset="2"/>
              <a:buChar char="§"/>
            </a:pPr>
            <a:r>
              <a:rPr lang="fr-FR" sz="3200" dirty="0">
                <a:latin typeface="Raleway Light"/>
              </a:rPr>
              <a:t>Aménagement possible en open </a:t>
            </a:r>
            <a:r>
              <a:rPr lang="fr-FR" sz="3200" dirty="0" err="1">
                <a:latin typeface="Raleway Light"/>
              </a:rPr>
              <a:t>space</a:t>
            </a:r>
            <a:r>
              <a:rPr lang="fr-FR" sz="3200" dirty="0">
                <a:latin typeface="Raleway Light"/>
              </a:rPr>
              <a:t>, bureaux partagés ou bureaux cloisonnés, en fonction des besoins</a:t>
            </a:r>
          </a:p>
          <a:p>
            <a:pPr marL="571357" indent="-571357" defTabSz="1828343">
              <a:lnSpc>
                <a:spcPct val="110000"/>
              </a:lnSpc>
              <a:buFont typeface="Wingdings" panose="05000000000000000000" pitchFamily="2" charset="2"/>
              <a:buChar char="§"/>
            </a:pPr>
            <a:r>
              <a:rPr lang="fr-FR" sz="3200" dirty="0">
                <a:latin typeface="Raleway Light"/>
              </a:rPr>
              <a:t>Larges baies-vitrées, pour certains, afin de profiter d’une vue sur le parc paysager</a:t>
            </a:r>
          </a:p>
        </p:txBody>
      </p:sp>
      <p:sp>
        <p:nvSpPr>
          <p:cNvPr id="24" name="ZoneTexte 23">
            <a:extLst>
              <a:ext uri="{FF2B5EF4-FFF2-40B4-BE49-F238E27FC236}">
                <a16:creationId xmlns:a16="http://schemas.microsoft.com/office/drawing/2014/main" id="{5E80FF6F-4F43-4146-8B01-97D027D1F85F}"/>
              </a:ext>
            </a:extLst>
          </p:cNvPr>
          <p:cNvSpPr txBox="1"/>
          <p:nvPr/>
        </p:nvSpPr>
        <p:spPr>
          <a:xfrm>
            <a:off x="17622587" y="3411930"/>
            <a:ext cx="3200660" cy="646203"/>
          </a:xfrm>
          <a:prstGeom prst="rect">
            <a:avLst/>
          </a:prstGeom>
          <a:noFill/>
        </p:spPr>
        <p:txBody>
          <a:bodyPr wrap="square" rtlCol="0">
            <a:spAutoFit/>
          </a:bodyPr>
          <a:lstStyle/>
          <a:p>
            <a:pPr defTabSz="1828343"/>
            <a:r>
              <a:rPr lang="fr-FR" sz="3599" b="1" dirty="0">
                <a:solidFill>
                  <a:srgbClr val="5AAA86"/>
                </a:solidFill>
                <a:latin typeface="Raleway SemiBold"/>
              </a:rPr>
              <a:t>INNOVATION</a:t>
            </a:r>
          </a:p>
        </p:txBody>
      </p:sp>
      <p:sp>
        <p:nvSpPr>
          <p:cNvPr id="25" name="ZoneTexte 24">
            <a:extLst>
              <a:ext uri="{FF2B5EF4-FFF2-40B4-BE49-F238E27FC236}">
                <a16:creationId xmlns:a16="http://schemas.microsoft.com/office/drawing/2014/main" id="{6B085521-7AF7-4238-B75A-E836C0C73A3E}"/>
              </a:ext>
            </a:extLst>
          </p:cNvPr>
          <p:cNvSpPr txBox="1"/>
          <p:nvPr/>
        </p:nvSpPr>
        <p:spPr>
          <a:xfrm>
            <a:off x="2185003" y="3415976"/>
            <a:ext cx="3108150" cy="646203"/>
          </a:xfrm>
          <a:prstGeom prst="rect">
            <a:avLst/>
          </a:prstGeom>
          <a:noFill/>
        </p:spPr>
        <p:txBody>
          <a:bodyPr wrap="square" rtlCol="0">
            <a:spAutoFit/>
          </a:bodyPr>
          <a:lstStyle/>
          <a:p>
            <a:pPr defTabSz="1828343"/>
            <a:r>
              <a:rPr lang="fr-FR" sz="3599" b="1" dirty="0">
                <a:solidFill>
                  <a:srgbClr val="5AAA86"/>
                </a:solidFill>
                <a:latin typeface="Raleway SemiBold"/>
              </a:rPr>
              <a:t>SERVICES</a:t>
            </a:r>
          </a:p>
        </p:txBody>
      </p:sp>
      <p:sp>
        <p:nvSpPr>
          <p:cNvPr id="26" name="ZoneTexte 25">
            <a:extLst>
              <a:ext uri="{FF2B5EF4-FFF2-40B4-BE49-F238E27FC236}">
                <a16:creationId xmlns:a16="http://schemas.microsoft.com/office/drawing/2014/main" id="{718F9CD6-32CB-4DF4-AC36-51749C1826B2}"/>
              </a:ext>
            </a:extLst>
          </p:cNvPr>
          <p:cNvSpPr txBox="1"/>
          <p:nvPr/>
        </p:nvSpPr>
        <p:spPr>
          <a:xfrm>
            <a:off x="16449641" y="4325114"/>
            <a:ext cx="7198125" cy="7634782"/>
          </a:xfrm>
          <a:prstGeom prst="rect">
            <a:avLst/>
          </a:prstGeom>
          <a:noFill/>
          <a:ln>
            <a:noFill/>
          </a:ln>
        </p:spPr>
        <p:txBody>
          <a:bodyPr wrap="square" rtlCol="0">
            <a:spAutoFit/>
          </a:bodyPr>
          <a:lstStyle/>
          <a:p>
            <a:pPr defTabSz="1828343">
              <a:lnSpc>
                <a:spcPct val="110000"/>
              </a:lnSpc>
            </a:pPr>
            <a:r>
              <a:rPr lang="fr-FR" sz="3200" dirty="0">
                <a:latin typeface="Raleway Light"/>
              </a:rPr>
              <a:t>Le projet AEROTECH :</a:t>
            </a:r>
          </a:p>
          <a:p>
            <a:pPr marL="571357" indent="-571357" defTabSz="1828343">
              <a:lnSpc>
                <a:spcPct val="110000"/>
              </a:lnSpc>
              <a:buFont typeface="Wingdings" panose="05000000000000000000" pitchFamily="2" charset="2"/>
              <a:buChar char="§"/>
            </a:pPr>
            <a:r>
              <a:rPr lang="fr-FR" sz="3200" dirty="0">
                <a:latin typeface="Raleway Light"/>
              </a:rPr>
              <a:t>Parc paysager au cœur de l’ensemble immobilier</a:t>
            </a:r>
          </a:p>
          <a:p>
            <a:pPr marL="571357" indent="-571357" defTabSz="1828343">
              <a:lnSpc>
                <a:spcPct val="110000"/>
              </a:lnSpc>
              <a:buFont typeface="Wingdings" panose="05000000000000000000" pitchFamily="2" charset="2"/>
              <a:buChar char="§"/>
            </a:pPr>
            <a:r>
              <a:rPr lang="fr-FR" sz="3200" dirty="0">
                <a:latin typeface="Raleway Light"/>
              </a:rPr>
              <a:t>Abri à vélo avec rack</a:t>
            </a:r>
          </a:p>
          <a:p>
            <a:pPr marL="571357" indent="-571357" defTabSz="1828343">
              <a:lnSpc>
                <a:spcPct val="110000"/>
              </a:lnSpc>
              <a:buFont typeface="Wingdings" panose="05000000000000000000" pitchFamily="2" charset="2"/>
              <a:buChar char="§"/>
            </a:pPr>
            <a:r>
              <a:rPr lang="fr-FR" sz="3200" dirty="0">
                <a:latin typeface="Raleway Light"/>
              </a:rPr>
              <a:t>Éclairage en premier jour privilégié</a:t>
            </a:r>
          </a:p>
          <a:p>
            <a:pPr marL="571357" indent="-571357" defTabSz="1828343">
              <a:lnSpc>
                <a:spcPct val="110000"/>
              </a:lnSpc>
              <a:buFont typeface="Wingdings" panose="05000000000000000000" pitchFamily="2" charset="2"/>
              <a:buChar char="§"/>
            </a:pPr>
            <a:r>
              <a:rPr lang="fr-FR" sz="3200" dirty="0">
                <a:latin typeface="Raleway Light"/>
              </a:rPr>
              <a:t>Façades dotées d’une isolation performante et de </a:t>
            </a:r>
            <a:r>
              <a:rPr lang="fr-FR" sz="3200" dirty="0" err="1">
                <a:latin typeface="Raleway Light"/>
              </a:rPr>
              <a:t>brises-soleil</a:t>
            </a:r>
            <a:r>
              <a:rPr lang="fr-FR" sz="3200" dirty="0">
                <a:latin typeface="Raleway Light"/>
              </a:rPr>
              <a:t> pour un meilleur confort thermique et visuel</a:t>
            </a:r>
          </a:p>
          <a:p>
            <a:pPr marL="571357" indent="-571357" defTabSz="1828343">
              <a:lnSpc>
                <a:spcPct val="110000"/>
              </a:lnSpc>
              <a:buFont typeface="Wingdings" panose="05000000000000000000" pitchFamily="2" charset="2"/>
              <a:buChar char="§"/>
            </a:pPr>
            <a:r>
              <a:rPr lang="fr-FR" sz="3200" dirty="0">
                <a:latin typeface="Raleway Light"/>
              </a:rPr>
              <a:t>Immeubles mixtes conçus à partir d’un module de base réunissant des espaces tertiaires, show-room et atelier de stockage</a:t>
            </a:r>
          </a:p>
        </p:txBody>
      </p:sp>
      <p:sp>
        <p:nvSpPr>
          <p:cNvPr id="27" name="ZoneTexte 26">
            <a:extLst>
              <a:ext uri="{FF2B5EF4-FFF2-40B4-BE49-F238E27FC236}">
                <a16:creationId xmlns:a16="http://schemas.microsoft.com/office/drawing/2014/main" id="{6E47E017-EE33-480E-B059-6B13FC45A5EB}"/>
              </a:ext>
            </a:extLst>
          </p:cNvPr>
          <p:cNvSpPr txBox="1"/>
          <p:nvPr/>
        </p:nvSpPr>
        <p:spPr>
          <a:xfrm>
            <a:off x="1012064" y="4325114"/>
            <a:ext cx="7198125" cy="9259843"/>
          </a:xfrm>
          <a:prstGeom prst="rect">
            <a:avLst/>
          </a:prstGeom>
          <a:noFill/>
          <a:ln>
            <a:noFill/>
          </a:ln>
        </p:spPr>
        <p:txBody>
          <a:bodyPr wrap="square" rtlCol="0">
            <a:spAutoFit/>
          </a:bodyPr>
          <a:lstStyle/>
          <a:p>
            <a:pPr defTabSz="1828343">
              <a:lnSpc>
                <a:spcPct val="110000"/>
              </a:lnSpc>
            </a:pPr>
            <a:r>
              <a:rPr lang="fr-FR" sz="3200" dirty="0">
                <a:latin typeface="Raleway Light"/>
              </a:rPr>
              <a:t>Au cœur de l’aéroport :</a:t>
            </a:r>
          </a:p>
          <a:p>
            <a:pPr marL="685629" indent="-685629" defTabSz="1828343">
              <a:lnSpc>
                <a:spcPct val="110000"/>
              </a:lnSpc>
              <a:buFont typeface="Wingdings" panose="05000000000000000000" pitchFamily="2" charset="2"/>
              <a:buChar char="§"/>
            </a:pPr>
            <a:r>
              <a:rPr lang="fr-FR" sz="3200" dirty="0">
                <a:latin typeface="Raleway Light"/>
              </a:rPr>
              <a:t>Crèche d’entreprise</a:t>
            </a:r>
          </a:p>
          <a:p>
            <a:pPr marL="571357" indent="-571357" defTabSz="1828343">
              <a:lnSpc>
                <a:spcPct val="110000"/>
              </a:lnSpc>
              <a:buFont typeface="Wingdings" panose="05000000000000000000" pitchFamily="2" charset="2"/>
              <a:buChar char="§"/>
            </a:pPr>
            <a:r>
              <a:rPr lang="fr-FR" sz="3200" dirty="0">
                <a:latin typeface="Raleway Light"/>
              </a:rPr>
              <a:t>Location de voiture (station-service sur place) et transport à la demande</a:t>
            </a:r>
          </a:p>
          <a:p>
            <a:pPr marL="571357" indent="-571357" defTabSz="1828343">
              <a:lnSpc>
                <a:spcPct val="110000"/>
              </a:lnSpc>
              <a:buFont typeface="Wingdings" panose="05000000000000000000" pitchFamily="2" charset="2"/>
              <a:buChar char="§"/>
            </a:pPr>
            <a:r>
              <a:rPr lang="fr-FR" sz="3200" dirty="0">
                <a:latin typeface="Raleway Light"/>
              </a:rPr>
              <a:t>3 hôtels (de 2 à 4 étoiles)</a:t>
            </a:r>
          </a:p>
          <a:p>
            <a:pPr marL="571357" indent="-571357" defTabSz="1828343">
              <a:lnSpc>
                <a:spcPct val="110000"/>
              </a:lnSpc>
              <a:buFont typeface="Wingdings" panose="05000000000000000000" pitchFamily="2" charset="2"/>
              <a:buChar char="§"/>
            </a:pPr>
            <a:r>
              <a:rPr lang="fr-FR" sz="3200" dirty="0">
                <a:latin typeface="Raleway Light"/>
              </a:rPr>
              <a:t>5 parkings et service voiturier</a:t>
            </a:r>
          </a:p>
          <a:p>
            <a:pPr marL="571357" indent="-571357" defTabSz="1828343">
              <a:lnSpc>
                <a:spcPct val="110000"/>
              </a:lnSpc>
              <a:buFont typeface="Wingdings" panose="05000000000000000000" pitchFamily="2" charset="2"/>
              <a:buChar char="§"/>
            </a:pPr>
            <a:r>
              <a:rPr lang="fr-FR" sz="3200" dirty="0">
                <a:latin typeface="Raleway Light"/>
              </a:rPr>
              <a:t>7 restaurants et restauration sur-mesure</a:t>
            </a:r>
          </a:p>
          <a:p>
            <a:pPr marL="571357" indent="-571357" defTabSz="1828343">
              <a:lnSpc>
                <a:spcPct val="110000"/>
              </a:lnSpc>
              <a:buFont typeface="Wingdings" panose="05000000000000000000" pitchFamily="2" charset="2"/>
              <a:buChar char="§"/>
            </a:pPr>
            <a:r>
              <a:rPr lang="fr-FR" sz="3200" dirty="0">
                <a:latin typeface="Raleway Light"/>
              </a:rPr>
              <a:t>21 salles de 1 à 120 personnes, dont vue sur piste, idéales pour des évènements ponctuels</a:t>
            </a:r>
          </a:p>
          <a:p>
            <a:pPr marL="571357" indent="-571357" defTabSz="1828343">
              <a:lnSpc>
                <a:spcPct val="110000"/>
              </a:lnSpc>
              <a:buFont typeface="Wingdings" panose="05000000000000000000" pitchFamily="2" charset="2"/>
              <a:buChar char="§"/>
            </a:pPr>
            <a:r>
              <a:rPr lang="fr-FR" sz="3200" dirty="0">
                <a:latin typeface="Raleway Light"/>
              </a:rPr>
              <a:t>54 commerces de proximité à moins de 10 minutes</a:t>
            </a:r>
          </a:p>
          <a:p>
            <a:pPr marL="571357" indent="-571357" defTabSz="1828343">
              <a:lnSpc>
                <a:spcPct val="110000"/>
              </a:lnSpc>
              <a:buFont typeface="Wingdings" panose="05000000000000000000" pitchFamily="2" charset="2"/>
              <a:buChar char="§"/>
            </a:pPr>
            <a:r>
              <a:rPr lang="fr-FR" sz="3200" dirty="0">
                <a:latin typeface="Raleway Light"/>
              </a:rPr>
              <a:t>Poste médical 24/24h</a:t>
            </a:r>
          </a:p>
          <a:p>
            <a:pPr marL="571357" indent="-571357" defTabSz="1828343">
              <a:lnSpc>
                <a:spcPct val="110000"/>
              </a:lnSpc>
              <a:buFont typeface="Wingdings" panose="05000000000000000000" pitchFamily="2" charset="2"/>
              <a:buChar char="§"/>
            </a:pPr>
            <a:r>
              <a:rPr lang="fr-FR" sz="3200" dirty="0">
                <a:latin typeface="Raleway Light"/>
              </a:rPr>
              <a:t>Centre de dédouanement</a:t>
            </a:r>
          </a:p>
          <a:p>
            <a:pPr marL="571357" indent="-571357" defTabSz="1828343">
              <a:lnSpc>
                <a:spcPct val="110000"/>
              </a:lnSpc>
              <a:buFont typeface="Wingdings" panose="05000000000000000000" pitchFamily="2" charset="2"/>
              <a:buChar char="§"/>
            </a:pPr>
            <a:r>
              <a:rPr lang="fr-FR" sz="3200" dirty="0">
                <a:latin typeface="Raleway Light"/>
              </a:rPr>
              <a:t>Poste et service courrier</a:t>
            </a:r>
          </a:p>
        </p:txBody>
      </p:sp>
      <p:sp>
        <p:nvSpPr>
          <p:cNvPr id="21" name="Rectangle 20">
            <a:extLst>
              <a:ext uri="{FF2B5EF4-FFF2-40B4-BE49-F238E27FC236}">
                <a16:creationId xmlns:a16="http://schemas.microsoft.com/office/drawing/2014/main" id="{69298F73-1AF7-4270-8E0A-0AAAA12DC496}"/>
              </a:ext>
            </a:extLst>
          </p:cNvPr>
          <p:cNvSpPr>
            <a:spLocks/>
          </p:cNvSpPr>
          <p:nvPr/>
        </p:nvSpPr>
        <p:spPr bwMode="auto">
          <a:xfrm>
            <a:off x="1012064" y="629478"/>
            <a:ext cx="8108489" cy="1846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t" anchorCtr="0">
            <a:spAutoFit/>
          </a:bodyPr>
          <a:lstStyle/>
          <a:p>
            <a:pPr defTabSz="4572000">
              <a:lnSpc>
                <a:spcPts val="7200"/>
              </a:lnSpc>
            </a:pPr>
            <a:r>
              <a:rPr lang="en-US" sz="6000" b="1" spc="600" dirty="0">
                <a:solidFill>
                  <a:schemeClr val="tx2"/>
                </a:solidFill>
                <a:latin typeface="Raleway Black"/>
                <a:ea typeface="Raleway Black"/>
                <a:cs typeface="Raleway Black"/>
                <a:sym typeface="Bebas Neue" charset="0"/>
              </a:rPr>
              <a:t>PRÉSENTATION DE L’ENVIRONEMENT</a:t>
            </a:r>
          </a:p>
        </p:txBody>
      </p:sp>
    </p:spTree>
    <p:extLst>
      <p:ext uri="{BB962C8B-B14F-4D97-AF65-F5344CB8AC3E}">
        <p14:creationId xmlns:p14="http://schemas.microsoft.com/office/powerpoint/2010/main" val="170840348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Image 46">
            <a:extLst>
              <a:ext uri="{FF2B5EF4-FFF2-40B4-BE49-F238E27FC236}">
                <a16:creationId xmlns:a16="http://schemas.microsoft.com/office/drawing/2014/main" id="{6D224EE2-20BB-40F6-944B-AA8F397269C3}"/>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2880" t="2834" r="5659" b="5937"/>
          <a:stretch/>
        </p:blipFill>
        <p:spPr>
          <a:xfrm>
            <a:off x="12156437" y="4031843"/>
            <a:ext cx="11711648" cy="6706496"/>
          </a:xfrm>
          <a:prstGeom prst="rect">
            <a:avLst/>
          </a:prstGeom>
          <a:ln>
            <a:noFill/>
          </a:ln>
          <a:effectLst/>
        </p:spPr>
      </p:pic>
      <p:sp>
        <p:nvSpPr>
          <p:cNvPr id="28" name="Rectangle 27">
            <a:extLst>
              <a:ext uri="{FF2B5EF4-FFF2-40B4-BE49-F238E27FC236}">
                <a16:creationId xmlns:a16="http://schemas.microsoft.com/office/drawing/2014/main" id="{4370A7A1-FDE8-4876-823A-6C52492E6A8C}"/>
              </a:ext>
            </a:extLst>
          </p:cNvPr>
          <p:cNvSpPr>
            <a:spLocks/>
          </p:cNvSpPr>
          <p:nvPr/>
        </p:nvSpPr>
        <p:spPr bwMode="auto">
          <a:xfrm>
            <a:off x="1012065" y="629478"/>
            <a:ext cx="6855586"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t" anchorCtr="0">
            <a:spAutoFit/>
          </a:bodyPr>
          <a:lstStyle/>
          <a:p>
            <a:pPr defTabSz="4572000">
              <a:lnSpc>
                <a:spcPts val="7200"/>
              </a:lnSpc>
            </a:pPr>
            <a:r>
              <a:rPr lang="en-US" sz="6000" b="1" spc="600" dirty="0">
                <a:solidFill>
                  <a:schemeClr val="tx2"/>
                </a:solidFill>
                <a:latin typeface="Raleway Black"/>
                <a:ea typeface="Raleway Black"/>
                <a:cs typeface="Raleway Black"/>
                <a:sym typeface="Bebas Neue" charset="0"/>
              </a:rPr>
              <a:t>PRESTATIONS</a:t>
            </a:r>
          </a:p>
        </p:txBody>
      </p:sp>
      <p:pic>
        <p:nvPicPr>
          <p:cNvPr id="29" name="Image 28">
            <a:extLst>
              <a:ext uri="{FF2B5EF4-FFF2-40B4-BE49-F238E27FC236}">
                <a16:creationId xmlns:a16="http://schemas.microsoft.com/office/drawing/2014/main" id="{58759320-5ABA-4F4F-B647-A1B8F3CBE694}"/>
              </a:ext>
            </a:extLst>
          </p:cNvPr>
          <p:cNvPicPr>
            <a:picLocks noChangeAspect="1"/>
          </p:cNvPicPr>
          <p:nvPr/>
        </p:nvPicPr>
        <p:blipFill>
          <a:blip r:embed="rId3"/>
          <a:stretch>
            <a:fillRect/>
          </a:stretch>
        </p:blipFill>
        <p:spPr>
          <a:xfrm>
            <a:off x="19583365" y="12290270"/>
            <a:ext cx="4284720" cy="1177052"/>
          </a:xfrm>
          <a:prstGeom prst="rect">
            <a:avLst/>
          </a:prstGeom>
        </p:spPr>
      </p:pic>
      <p:sp>
        <p:nvSpPr>
          <p:cNvPr id="31" name="ZoneTexte 30">
            <a:extLst>
              <a:ext uri="{FF2B5EF4-FFF2-40B4-BE49-F238E27FC236}">
                <a16:creationId xmlns:a16="http://schemas.microsoft.com/office/drawing/2014/main" id="{028B50F5-FE6C-4DCB-9981-1D068175102A}"/>
              </a:ext>
            </a:extLst>
          </p:cNvPr>
          <p:cNvSpPr txBox="1"/>
          <p:nvPr/>
        </p:nvSpPr>
        <p:spPr>
          <a:xfrm>
            <a:off x="1012065" y="3256139"/>
            <a:ext cx="10109954" cy="10347448"/>
          </a:xfrm>
          <a:prstGeom prst="rect">
            <a:avLst/>
          </a:prstGeom>
          <a:noFill/>
        </p:spPr>
        <p:txBody>
          <a:bodyPr wrap="square" rtlCol="0">
            <a:spAutoFit/>
          </a:bodyPr>
          <a:lstStyle/>
          <a:p>
            <a:pPr marL="1618845" indent="-717371" algn="just" defTabSz="1828343">
              <a:lnSpc>
                <a:spcPct val="120000"/>
              </a:lnSpc>
              <a:buFont typeface="Wingdings" panose="05000000000000000000" pitchFamily="2" charset="2"/>
              <a:buChar char="§"/>
            </a:pPr>
            <a:r>
              <a:rPr lang="fr-FR" sz="2800" b="1" dirty="0">
                <a:solidFill>
                  <a:srgbClr val="131D3A"/>
                </a:solidFill>
                <a:latin typeface="Raleway Light"/>
              </a:rPr>
              <a:t>Gestion de l’eau sur site </a:t>
            </a:r>
            <a:r>
              <a:rPr lang="fr-FR" sz="2800" dirty="0">
                <a:solidFill>
                  <a:srgbClr val="131D3A"/>
                </a:solidFill>
                <a:latin typeface="Raleway Light"/>
              </a:rPr>
              <a:t>(récupération des eaux pluviales, bassins de rétention)</a:t>
            </a:r>
          </a:p>
          <a:p>
            <a:pPr marL="1618845" indent="-717371" algn="just" defTabSz="1828343">
              <a:lnSpc>
                <a:spcPct val="120000"/>
              </a:lnSpc>
              <a:buFont typeface="Wingdings" panose="05000000000000000000" pitchFamily="2" charset="2"/>
              <a:buChar char="§"/>
            </a:pPr>
            <a:r>
              <a:rPr lang="fr-FR" sz="2800" dirty="0">
                <a:solidFill>
                  <a:srgbClr val="131D3A"/>
                </a:solidFill>
                <a:latin typeface="Raleway Light"/>
              </a:rPr>
              <a:t>En façade, </a:t>
            </a:r>
            <a:r>
              <a:rPr lang="fr-FR" sz="2800" b="1" dirty="0" err="1">
                <a:solidFill>
                  <a:srgbClr val="131D3A"/>
                </a:solidFill>
                <a:latin typeface="Raleway Light"/>
              </a:rPr>
              <a:t>brises-soleil</a:t>
            </a:r>
            <a:r>
              <a:rPr lang="fr-FR" sz="2800" b="1" dirty="0">
                <a:solidFill>
                  <a:srgbClr val="131D3A"/>
                </a:solidFill>
                <a:latin typeface="Raleway Light"/>
              </a:rPr>
              <a:t> métalliques motorisés à commande manuelle </a:t>
            </a:r>
            <a:r>
              <a:rPr lang="fr-FR" sz="2800" dirty="0">
                <a:solidFill>
                  <a:srgbClr val="131D3A"/>
                </a:solidFill>
                <a:latin typeface="Raleway Light"/>
              </a:rPr>
              <a:t>sur les fenêtres directement exposées au soleil</a:t>
            </a:r>
          </a:p>
          <a:p>
            <a:pPr marL="1618845" indent="-717371" algn="just" defTabSz="1828343">
              <a:lnSpc>
                <a:spcPct val="120000"/>
              </a:lnSpc>
              <a:buFont typeface="Wingdings" panose="05000000000000000000" pitchFamily="2" charset="2"/>
              <a:buChar char="§"/>
            </a:pPr>
            <a:r>
              <a:rPr lang="fr-FR" sz="2800" b="1" dirty="0">
                <a:solidFill>
                  <a:srgbClr val="131D3A"/>
                </a:solidFill>
                <a:latin typeface="Raleway Light"/>
              </a:rPr>
              <a:t>Espaces paysagers </a:t>
            </a:r>
            <a:r>
              <a:rPr lang="fr-FR" sz="2800" dirty="0">
                <a:solidFill>
                  <a:srgbClr val="131D3A"/>
                </a:solidFill>
                <a:latin typeface="Raleway Light"/>
              </a:rPr>
              <a:t>au cœur de l’ensemble immobilier</a:t>
            </a:r>
          </a:p>
          <a:p>
            <a:pPr marL="1618845" indent="-717371" algn="just" defTabSz="1828343">
              <a:lnSpc>
                <a:spcPct val="120000"/>
              </a:lnSpc>
              <a:buFont typeface="Wingdings" panose="05000000000000000000" pitchFamily="2" charset="2"/>
              <a:buChar char="§"/>
            </a:pPr>
            <a:r>
              <a:rPr lang="fr-FR" sz="2800" b="1" dirty="0">
                <a:solidFill>
                  <a:srgbClr val="131D3A"/>
                </a:solidFill>
                <a:latin typeface="Raleway Light"/>
              </a:rPr>
              <a:t>Local tri sélectif </a:t>
            </a:r>
            <a:r>
              <a:rPr lang="fr-FR" sz="2800" dirty="0">
                <a:solidFill>
                  <a:srgbClr val="131D3A"/>
                </a:solidFill>
                <a:latin typeface="Raleway Light"/>
              </a:rPr>
              <a:t>et </a:t>
            </a:r>
            <a:r>
              <a:rPr lang="fr-FR" sz="2800" b="1" dirty="0">
                <a:solidFill>
                  <a:srgbClr val="131D3A"/>
                </a:solidFill>
                <a:latin typeface="Raleway Light"/>
              </a:rPr>
              <a:t>abri à vélos </a:t>
            </a:r>
            <a:r>
              <a:rPr lang="fr-FR" sz="2800" dirty="0">
                <a:solidFill>
                  <a:srgbClr val="131D3A"/>
                </a:solidFill>
                <a:latin typeface="Raleway Light"/>
              </a:rPr>
              <a:t>avec rack</a:t>
            </a:r>
          </a:p>
          <a:p>
            <a:pPr marL="1618845" indent="-717371" algn="just" defTabSz="1828343">
              <a:lnSpc>
                <a:spcPct val="120000"/>
              </a:lnSpc>
              <a:buFont typeface="Wingdings" panose="05000000000000000000" pitchFamily="2" charset="2"/>
              <a:buChar char="§"/>
            </a:pPr>
            <a:r>
              <a:rPr lang="fr-FR" sz="2800" b="1" dirty="0">
                <a:solidFill>
                  <a:srgbClr val="131D3A"/>
                </a:solidFill>
                <a:latin typeface="Raleway Light"/>
              </a:rPr>
              <a:t>Portier vidéo </a:t>
            </a:r>
            <a:r>
              <a:rPr lang="fr-FR" sz="2800" dirty="0">
                <a:solidFill>
                  <a:srgbClr val="131D3A"/>
                </a:solidFill>
                <a:latin typeface="Raleway Light"/>
              </a:rPr>
              <a:t>et accès avec </a:t>
            </a:r>
            <a:r>
              <a:rPr lang="fr-FR" sz="2800" b="1" dirty="0">
                <a:solidFill>
                  <a:srgbClr val="131D3A"/>
                </a:solidFill>
                <a:latin typeface="Raleway Light"/>
              </a:rPr>
              <a:t>clé Vigik</a:t>
            </a:r>
          </a:p>
          <a:p>
            <a:pPr marL="1618845" indent="-717371" algn="just" defTabSz="1828343">
              <a:lnSpc>
                <a:spcPct val="120000"/>
              </a:lnSpc>
              <a:buFont typeface="Wingdings" panose="05000000000000000000" pitchFamily="2" charset="2"/>
              <a:buChar char="§"/>
            </a:pPr>
            <a:r>
              <a:rPr lang="fr-FR" sz="2800" b="1" dirty="0">
                <a:solidFill>
                  <a:srgbClr val="131D3A"/>
                </a:solidFill>
                <a:latin typeface="Raleway Light"/>
              </a:rPr>
              <a:t>Confort acoustique </a:t>
            </a:r>
            <a:r>
              <a:rPr lang="fr-FR" sz="2800" dirty="0">
                <a:solidFill>
                  <a:srgbClr val="131D3A"/>
                </a:solidFill>
                <a:latin typeface="Raleway Light"/>
              </a:rPr>
              <a:t>des locaux</a:t>
            </a:r>
          </a:p>
          <a:p>
            <a:pPr marL="1618845" indent="-717371" algn="just" defTabSz="1828343">
              <a:lnSpc>
                <a:spcPct val="120000"/>
              </a:lnSpc>
              <a:buFont typeface="Wingdings" panose="05000000000000000000" pitchFamily="2" charset="2"/>
              <a:buChar char="§"/>
            </a:pPr>
            <a:r>
              <a:rPr lang="fr-FR" sz="2800" b="1" dirty="0">
                <a:solidFill>
                  <a:srgbClr val="131D3A"/>
                </a:solidFill>
                <a:latin typeface="Raleway Light"/>
              </a:rPr>
              <a:t>Ascenseurs</a:t>
            </a:r>
            <a:r>
              <a:rPr lang="fr-FR" sz="2800" dirty="0">
                <a:solidFill>
                  <a:srgbClr val="131D3A"/>
                </a:solidFill>
                <a:latin typeface="Raleway Light"/>
              </a:rPr>
              <a:t>, respectant les exigences d’accessibilité aux personnes handicapés</a:t>
            </a:r>
          </a:p>
          <a:p>
            <a:pPr marL="1618845" indent="-717371" algn="just" defTabSz="1828343">
              <a:lnSpc>
                <a:spcPct val="120000"/>
              </a:lnSpc>
              <a:buFont typeface="Wingdings" panose="05000000000000000000" pitchFamily="2" charset="2"/>
              <a:buChar char="§"/>
            </a:pPr>
            <a:r>
              <a:rPr lang="fr-FR" sz="2800" b="1" dirty="0">
                <a:solidFill>
                  <a:srgbClr val="131D3A"/>
                </a:solidFill>
                <a:latin typeface="Raleway Light"/>
              </a:rPr>
              <a:t>Double vitrage</a:t>
            </a:r>
            <a:r>
              <a:rPr lang="fr-FR" sz="2800" dirty="0">
                <a:solidFill>
                  <a:srgbClr val="131D3A"/>
                </a:solidFill>
                <a:latin typeface="Raleway Light"/>
              </a:rPr>
              <a:t>, ouvrants à la française</a:t>
            </a:r>
          </a:p>
          <a:p>
            <a:pPr marL="1618845" indent="-717371" algn="just" defTabSz="1828343">
              <a:lnSpc>
                <a:spcPct val="120000"/>
              </a:lnSpc>
              <a:buFont typeface="Wingdings" panose="05000000000000000000" pitchFamily="2" charset="2"/>
              <a:buChar char="§"/>
            </a:pPr>
            <a:r>
              <a:rPr lang="fr-FR" sz="2800" b="1" dirty="0">
                <a:solidFill>
                  <a:srgbClr val="131D3A"/>
                </a:solidFill>
                <a:latin typeface="Raleway Light"/>
              </a:rPr>
              <a:t>Faux-plafond : dalle blanche </a:t>
            </a:r>
            <a:r>
              <a:rPr lang="fr-FR" sz="2800" dirty="0">
                <a:solidFill>
                  <a:srgbClr val="131D3A"/>
                </a:solidFill>
                <a:latin typeface="Raleway Light"/>
              </a:rPr>
              <a:t>60x60 cm</a:t>
            </a:r>
          </a:p>
          <a:p>
            <a:pPr marL="1618845" indent="-717371" algn="just" defTabSz="1828343">
              <a:lnSpc>
                <a:spcPct val="120000"/>
              </a:lnSpc>
              <a:buFont typeface="Wingdings" panose="05000000000000000000" pitchFamily="2" charset="2"/>
              <a:buChar char="§"/>
            </a:pPr>
            <a:r>
              <a:rPr lang="fr-FR" sz="2800" b="1" dirty="0">
                <a:solidFill>
                  <a:srgbClr val="131D3A"/>
                </a:solidFill>
                <a:latin typeface="Raleway Light"/>
              </a:rPr>
              <a:t>Revêtement sol bureaux : moquette</a:t>
            </a:r>
            <a:r>
              <a:rPr lang="fr-FR" sz="2800" dirty="0">
                <a:solidFill>
                  <a:srgbClr val="131D3A"/>
                </a:solidFill>
                <a:latin typeface="Raleway Light"/>
              </a:rPr>
              <a:t> à faible résistance thermique pour valoriser l’inertie thermique de la dalle béton</a:t>
            </a:r>
          </a:p>
          <a:p>
            <a:pPr marL="1618845" indent="-717371" algn="just" defTabSz="1828343">
              <a:lnSpc>
                <a:spcPct val="120000"/>
              </a:lnSpc>
              <a:buFont typeface="Wingdings" panose="05000000000000000000" pitchFamily="2" charset="2"/>
              <a:buChar char="§"/>
            </a:pPr>
            <a:r>
              <a:rPr lang="fr-FR" sz="2800" b="1" dirty="0">
                <a:solidFill>
                  <a:srgbClr val="131D3A"/>
                </a:solidFill>
                <a:latin typeface="Raleway Light"/>
              </a:rPr>
              <a:t>Revêtement mur bureaux : enduit </a:t>
            </a:r>
            <a:r>
              <a:rPr lang="fr-FR" sz="2800" dirty="0">
                <a:solidFill>
                  <a:srgbClr val="131D3A"/>
                </a:solidFill>
                <a:latin typeface="Raleway Light"/>
              </a:rPr>
              <a:t>GS et </a:t>
            </a:r>
            <a:r>
              <a:rPr lang="fr-FR" sz="2800" b="1" dirty="0">
                <a:solidFill>
                  <a:srgbClr val="131D3A"/>
                </a:solidFill>
                <a:latin typeface="Raleway Light"/>
              </a:rPr>
              <a:t>peinture blanche</a:t>
            </a:r>
          </a:p>
          <a:p>
            <a:pPr marL="1618845" indent="-717371" algn="just" defTabSz="1828343">
              <a:buFont typeface="Wingdings" panose="05000000000000000000" pitchFamily="2" charset="2"/>
              <a:buChar char="ü"/>
            </a:pPr>
            <a:endParaRPr lang="fr-FR" sz="2800" dirty="0">
              <a:solidFill>
                <a:srgbClr val="131D3A"/>
              </a:solidFill>
              <a:latin typeface="Raleway Light"/>
            </a:endParaRPr>
          </a:p>
        </p:txBody>
      </p:sp>
      <p:sp>
        <p:nvSpPr>
          <p:cNvPr id="2" name="Rectangle 1">
            <a:extLst>
              <a:ext uri="{FF2B5EF4-FFF2-40B4-BE49-F238E27FC236}">
                <a16:creationId xmlns:a16="http://schemas.microsoft.com/office/drawing/2014/main" id="{D0F2E5CB-9D13-47E0-9BF8-6002C66D2318}"/>
              </a:ext>
            </a:extLst>
          </p:cNvPr>
          <p:cNvSpPr/>
          <p:nvPr/>
        </p:nvSpPr>
        <p:spPr>
          <a:xfrm>
            <a:off x="1012065" y="2230159"/>
            <a:ext cx="22434089" cy="646331"/>
          </a:xfrm>
          <a:prstGeom prst="rect">
            <a:avLst/>
          </a:prstGeom>
        </p:spPr>
        <p:txBody>
          <a:bodyPr wrap="square">
            <a:spAutoFit/>
          </a:bodyPr>
          <a:lstStyle/>
          <a:p>
            <a:pPr algn="just" defTabSz="1828343"/>
            <a:r>
              <a:rPr lang="fr-FR" dirty="0">
                <a:solidFill>
                  <a:srgbClr val="5AAA86"/>
                </a:solidFill>
                <a:latin typeface="Raleway Light"/>
              </a:rPr>
              <a:t>Dans le cadre de la protection de l’environnement et pour le confort des utilisateurs:</a:t>
            </a:r>
          </a:p>
        </p:txBody>
      </p:sp>
    </p:spTree>
    <p:extLst>
      <p:ext uri="{BB962C8B-B14F-4D97-AF65-F5344CB8AC3E}">
        <p14:creationId xmlns:p14="http://schemas.microsoft.com/office/powerpoint/2010/main" val="1963613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2E64773-3C11-4E59-AC55-45C9841A38F0}"/>
              </a:ext>
            </a:extLst>
          </p:cNvPr>
          <p:cNvPicPr>
            <a:picLocks noChangeAspect="1"/>
          </p:cNvPicPr>
          <p:nvPr/>
        </p:nvPicPr>
        <p:blipFill rotWithShape="1">
          <a:blip r:embed="rId2">
            <a:clrChange>
              <a:clrFrom>
                <a:srgbClr val="FFFFFF"/>
              </a:clrFrom>
              <a:clrTo>
                <a:srgbClr val="FFFFFF">
                  <a:alpha val="0"/>
                </a:srgbClr>
              </a:clrTo>
            </a:clrChange>
          </a:blip>
          <a:srcRect b="23879"/>
          <a:stretch/>
        </p:blipFill>
        <p:spPr>
          <a:xfrm>
            <a:off x="2310597" y="1459024"/>
            <a:ext cx="20174265" cy="10773845"/>
          </a:xfrm>
          <a:prstGeom prst="rect">
            <a:avLst/>
          </a:prstGeom>
        </p:spPr>
      </p:pic>
      <p:sp>
        <p:nvSpPr>
          <p:cNvPr id="23" name="Rectangle 22">
            <a:extLst>
              <a:ext uri="{FF2B5EF4-FFF2-40B4-BE49-F238E27FC236}">
                <a16:creationId xmlns:a16="http://schemas.microsoft.com/office/drawing/2014/main" id="{AAC7BC6E-CE9E-45B6-AF1E-34227850931A}"/>
              </a:ext>
            </a:extLst>
          </p:cNvPr>
          <p:cNvSpPr/>
          <p:nvPr/>
        </p:nvSpPr>
        <p:spPr>
          <a:xfrm>
            <a:off x="11967893" y="9318364"/>
            <a:ext cx="559926" cy="1246623"/>
          </a:xfrm>
          <a:prstGeom prst="rect">
            <a:avLst/>
          </a:prstGeom>
          <a:solidFill>
            <a:srgbClr val="83FDF1">
              <a:alpha val="40000"/>
            </a:srgbClr>
          </a:solidFill>
          <a:ln w="28575">
            <a:solidFill>
              <a:srgbClr val="03A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fr-FR" sz="3599">
              <a:solidFill>
                <a:prstClr val="white"/>
              </a:solidFill>
              <a:latin typeface="Calibri" panose="020F0502020204030204"/>
            </a:endParaRPr>
          </a:p>
        </p:txBody>
      </p:sp>
      <p:sp>
        <p:nvSpPr>
          <p:cNvPr id="24" name="Rectangle 23">
            <a:extLst>
              <a:ext uri="{FF2B5EF4-FFF2-40B4-BE49-F238E27FC236}">
                <a16:creationId xmlns:a16="http://schemas.microsoft.com/office/drawing/2014/main" id="{D57C217C-FC59-47EF-95C5-1D6A58215E94}"/>
              </a:ext>
            </a:extLst>
          </p:cNvPr>
          <p:cNvSpPr/>
          <p:nvPr/>
        </p:nvSpPr>
        <p:spPr>
          <a:xfrm>
            <a:off x="10025471" y="8804157"/>
            <a:ext cx="559926" cy="1246623"/>
          </a:xfrm>
          <a:prstGeom prst="rect">
            <a:avLst/>
          </a:prstGeom>
          <a:solidFill>
            <a:srgbClr val="83FDF1">
              <a:alpha val="40000"/>
            </a:srgbClr>
          </a:solidFill>
          <a:ln w="28575">
            <a:solidFill>
              <a:srgbClr val="03A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fr-FR" sz="3599">
              <a:solidFill>
                <a:prstClr val="white"/>
              </a:solidFill>
              <a:latin typeface="Calibri" panose="020F0502020204030204"/>
            </a:endParaRPr>
          </a:p>
        </p:txBody>
      </p:sp>
      <p:pic>
        <p:nvPicPr>
          <p:cNvPr id="12" name="Image 11">
            <a:extLst>
              <a:ext uri="{FF2B5EF4-FFF2-40B4-BE49-F238E27FC236}">
                <a16:creationId xmlns:a16="http://schemas.microsoft.com/office/drawing/2014/main" id="{9C352E82-4FC6-46CD-B79F-B3D82260DD96}"/>
              </a:ext>
            </a:extLst>
          </p:cNvPr>
          <p:cNvPicPr>
            <a:picLocks noChangeAspect="1"/>
          </p:cNvPicPr>
          <p:nvPr/>
        </p:nvPicPr>
        <p:blipFill>
          <a:blip r:embed="rId3"/>
          <a:stretch>
            <a:fillRect/>
          </a:stretch>
        </p:blipFill>
        <p:spPr>
          <a:xfrm>
            <a:off x="19583365" y="12290270"/>
            <a:ext cx="4284720" cy="1177052"/>
          </a:xfrm>
          <a:prstGeom prst="rect">
            <a:avLst/>
          </a:prstGeom>
        </p:spPr>
      </p:pic>
      <p:sp>
        <p:nvSpPr>
          <p:cNvPr id="13" name="Rectangle 12">
            <a:extLst>
              <a:ext uri="{FF2B5EF4-FFF2-40B4-BE49-F238E27FC236}">
                <a16:creationId xmlns:a16="http://schemas.microsoft.com/office/drawing/2014/main" id="{395690E4-37F1-4A93-9E33-3C0B7D6C12AB}"/>
              </a:ext>
            </a:extLst>
          </p:cNvPr>
          <p:cNvSpPr>
            <a:spLocks/>
          </p:cNvSpPr>
          <p:nvPr/>
        </p:nvSpPr>
        <p:spPr bwMode="auto">
          <a:xfrm>
            <a:off x="1012065" y="629478"/>
            <a:ext cx="6855586"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t" anchorCtr="0">
            <a:spAutoFit/>
          </a:bodyPr>
          <a:lstStyle/>
          <a:p>
            <a:pPr defTabSz="4572000">
              <a:lnSpc>
                <a:spcPts val="7200"/>
              </a:lnSpc>
            </a:pPr>
            <a:r>
              <a:rPr lang="en-US" sz="6000" b="1" spc="600" dirty="0">
                <a:solidFill>
                  <a:schemeClr val="tx2"/>
                </a:solidFill>
                <a:latin typeface="Raleway Black"/>
                <a:ea typeface="Raleway Black"/>
                <a:cs typeface="Raleway Black"/>
                <a:sym typeface="Bebas Neue" charset="0"/>
              </a:rPr>
              <a:t>PLAN DE MASSE</a:t>
            </a:r>
          </a:p>
        </p:txBody>
      </p:sp>
    </p:spTree>
    <p:extLst>
      <p:ext uri="{BB962C8B-B14F-4D97-AF65-F5344CB8AC3E}">
        <p14:creationId xmlns:p14="http://schemas.microsoft.com/office/powerpoint/2010/main" val="204021656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9C352E82-4FC6-46CD-B79F-B3D82260DD96}"/>
              </a:ext>
            </a:extLst>
          </p:cNvPr>
          <p:cNvPicPr>
            <a:picLocks noChangeAspect="1"/>
          </p:cNvPicPr>
          <p:nvPr/>
        </p:nvPicPr>
        <p:blipFill>
          <a:blip r:embed="rId2"/>
          <a:stretch>
            <a:fillRect/>
          </a:stretch>
        </p:blipFill>
        <p:spPr>
          <a:xfrm>
            <a:off x="19583365" y="12290270"/>
            <a:ext cx="4284720" cy="1177052"/>
          </a:xfrm>
          <a:prstGeom prst="rect">
            <a:avLst/>
          </a:prstGeom>
        </p:spPr>
      </p:pic>
      <p:sp>
        <p:nvSpPr>
          <p:cNvPr id="13" name="Rectangle 12">
            <a:extLst>
              <a:ext uri="{FF2B5EF4-FFF2-40B4-BE49-F238E27FC236}">
                <a16:creationId xmlns:a16="http://schemas.microsoft.com/office/drawing/2014/main" id="{395690E4-37F1-4A93-9E33-3C0B7D6C12AB}"/>
              </a:ext>
            </a:extLst>
          </p:cNvPr>
          <p:cNvSpPr>
            <a:spLocks/>
          </p:cNvSpPr>
          <p:nvPr/>
        </p:nvSpPr>
        <p:spPr bwMode="auto">
          <a:xfrm>
            <a:off x="1012065" y="629478"/>
            <a:ext cx="6855586"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t" anchorCtr="0">
            <a:spAutoFit/>
          </a:bodyPr>
          <a:lstStyle/>
          <a:p>
            <a:pPr defTabSz="4572000">
              <a:lnSpc>
                <a:spcPts val="7200"/>
              </a:lnSpc>
            </a:pPr>
            <a:r>
              <a:rPr lang="en-US" sz="6000" b="1" spc="600" dirty="0">
                <a:solidFill>
                  <a:schemeClr val="tx2"/>
                </a:solidFill>
                <a:latin typeface="Raleway Black"/>
                <a:ea typeface="Raleway Black"/>
                <a:cs typeface="Raleway Black"/>
                <a:sym typeface="Bebas Neue" charset="0"/>
              </a:rPr>
              <a:t>PLAN DE MASSE</a:t>
            </a:r>
          </a:p>
        </p:txBody>
      </p:sp>
      <p:pic>
        <p:nvPicPr>
          <p:cNvPr id="7" name="Image 6">
            <a:extLst>
              <a:ext uri="{FF2B5EF4-FFF2-40B4-BE49-F238E27FC236}">
                <a16:creationId xmlns:a16="http://schemas.microsoft.com/office/drawing/2014/main" id="{483C0898-926C-4077-88F2-3E02FE780C5B}"/>
              </a:ext>
            </a:extLst>
          </p:cNvPr>
          <p:cNvPicPr>
            <a:picLocks noChangeAspect="1"/>
          </p:cNvPicPr>
          <p:nvPr/>
        </p:nvPicPr>
        <p:blipFill>
          <a:blip r:embed="rId3"/>
          <a:stretch>
            <a:fillRect/>
          </a:stretch>
        </p:blipFill>
        <p:spPr>
          <a:xfrm>
            <a:off x="8766850" y="371145"/>
            <a:ext cx="11400486" cy="7998155"/>
          </a:xfrm>
          <a:prstGeom prst="rect">
            <a:avLst/>
          </a:prstGeom>
        </p:spPr>
      </p:pic>
      <p:pic>
        <p:nvPicPr>
          <p:cNvPr id="8" name="Image 7">
            <a:extLst>
              <a:ext uri="{FF2B5EF4-FFF2-40B4-BE49-F238E27FC236}">
                <a16:creationId xmlns:a16="http://schemas.microsoft.com/office/drawing/2014/main" id="{4EDB4334-BBA2-41A7-AF8B-7C50AF7D4A7A}"/>
              </a:ext>
            </a:extLst>
          </p:cNvPr>
          <p:cNvPicPr>
            <a:picLocks noChangeAspect="1"/>
          </p:cNvPicPr>
          <p:nvPr/>
        </p:nvPicPr>
        <p:blipFill rotWithShape="1">
          <a:blip r:embed="rId4">
            <a:grayscl/>
          </a:blip>
          <a:srcRect b="1488"/>
          <a:stretch/>
        </p:blipFill>
        <p:spPr>
          <a:xfrm>
            <a:off x="1926909" y="7351799"/>
            <a:ext cx="16292910" cy="5559060"/>
          </a:xfrm>
          <a:prstGeom prst="rect">
            <a:avLst/>
          </a:prstGeom>
          <a:ln w="38100">
            <a:solidFill>
              <a:srgbClr val="131D3A"/>
            </a:solidFill>
          </a:ln>
        </p:spPr>
      </p:pic>
      <p:sp>
        <p:nvSpPr>
          <p:cNvPr id="9" name="Rectangle 8">
            <a:extLst>
              <a:ext uri="{FF2B5EF4-FFF2-40B4-BE49-F238E27FC236}">
                <a16:creationId xmlns:a16="http://schemas.microsoft.com/office/drawing/2014/main" id="{2BB2D98D-0F6D-4C3E-8C9F-C16FEE0BE916}"/>
              </a:ext>
            </a:extLst>
          </p:cNvPr>
          <p:cNvSpPr/>
          <p:nvPr/>
        </p:nvSpPr>
        <p:spPr>
          <a:xfrm>
            <a:off x="10941925" y="4298348"/>
            <a:ext cx="4000904" cy="142203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fr-FR" sz="3599">
              <a:solidFill>
                <a:prstClr val="white"/>
              </a:solidFill>
              <a:latin typeface="Calibri" panose="020F0502020204030204"/>
            </a:endParaRPr>
          </a:p>
        </p:txBody>
      </p:sp>
      <p:cxnSp>
        <p:nvCxnSpPr>
          <p:cNvPr id="10" name="Connecteur droit avec flèche 9">
            <a:extLst>
              <a:ext uri="{FF2B5EF4-FFF2-40B4-BE49-F238E27FC236}">
                <a16:creationId xmlns:a16="http://schemas.microsoft.com/office/drawing/2014/main" id="{9115354F-56AA-4B9B-B725-07B205A8A989}"/>
              </a:ext>
            </a:extLst>
          </p:cNvPr>
          <p:cNvCxnSpPr/>
          <p:nvPr/>
        </p:nvCxnSpPr>
        <p:spPr>
          <a:xfrm flipH="1">
            <a:off x="11685549" y="5720378"/>
            <a:ext cx="1145012" cy="144695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AE6AC1D-647E-46AD-873A-A4129CAA9EA7}"/>
              </a:ext>
            </a:extLst>
          </p:cNvPr>
          <p:cNvSpPr/>
          <p:nvPr/>
        </p:nvSpPr>
        <p:spPr>
          <a:xfrm>
            <a:off x="15448890" y="9422275"/>
            <a:ext cx="1183332" cy="2833902"/>
          </a:xfrm>
          <a:prstGeom prst="rect">
            <a:avLst/>
          </a:prstGeom>
          <a:solidFill>
            <a:srgbClr val="83FDF1">
              <a:alpha val="40000"/>
            </a:srgbClr>
          </a:solidFill>
          <a:ln w="57150">
            <a:solidFill>
              <a:srgbClr val="5AA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fr-FR" sz="3599">
              <a:solidFill>
                <a:prstClr val="white"/>
              </a:solidFill>
              <a:latin typeface="Calibri" panose="020F0502020204030204"/>
            </a:endParaRPr>
          </a:p>
        </p:txBody>
      </p:sp>
      <p:sp>
        <p:nvSpPr>
          <p:cNvPr id="14" name="Rectangle 13">
            <a:extLst>
              <a:ext uri="{FF2B5EF4-FFF2-40B4-BE49-F238E27FC236}">
                <a16:creationId xmlns:a16="http://schemas.microsoft.com/office/drawing/2014/main" id="{044A4D8A-3DF3-4AB3-AB76-6FCB3D580078}"/>
              </a:ext>
            </a:extLst>
          </p:cNvPr>
          <p:cNvSpPr/>
          <p:nvPr/>
        </p:nvSpPr>
        <p:spPr>
          <a:xfrm>
            <a:off x="11019000" y="8241210"/>
            <a:ext cx="1183332" cy="2833902"/>
          </a:xfrm>
          <a:prstGeom prst="rect">
            <a:avLst/>
          </a:prstGeom>
          <a:solidFill>
            <a:srgbClr val="83FDF1">
              <a:alpha val="40000"/>
            </a:srgbClr>
          </a:solidFill>
          <a:ln w="57150">
            <a:solidFill>
              <a:srgbClr val="5AA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fr-FR" sz="3599">
              <a:solidFill>
                <a:prstClr val="white"/>
              </a:solidFill>
              <a:latin typeface="Calibri" panose="020F0502020204030204"/>
            </a:endParaRPr>
          </a:p>
        </p:txBody>
      </p:sp>
      <p:grpSp>
        <p:nvGrpSpPr>
          <p:cNvPr id="18" name="Groupe 17">
            <a:extLst>
              <a:ext uri="{FF2B5EF4-FFF2-40B4-BE49-F238E27FC236}">
                <a16:creationId xmlns:a16="http://schemas.microsoft.com/office/drawing/2014/main" id="{8D15896F-F341-44A9-BBC2-EDC76BC92BE6}"/>
              </a:ext>
            </a:extLst>
          </p:cNvPr>
          <p:cNvGrpSpPr/>
          <p:nvPr/>
        </p:nvGrpSpPr>
        <p:grpSpPr>
          <a:xfrm>
            <a:off x="1733369" y="4572346"/>
            <a:ext cx="2024407" cy="5323449"/>
            <a:chOff x="221973" y="2285875"/>
            <a:chExt cx="1012467" cy="2662418"/>
          </a:xfrm>
        </p:grpSpPr>
        <p:pic>
          <p:nvPicPr>
            <p:cNvPr id="19" name="Image 18">
              <a:extLst>
                <a:ext uri="{FF2B5EF4-FFF2-40B4-BE49-F238E27FC236}">
                  <a16:creationId xmlns:a16="http://schemas.microsoft.com/office/drawing/2014/main" id="{A377C2BE-C10E-4F76-92CD-86975CA81C8E}"/>
                </a:ext>
              </a:extLst>
            </p:cNvPr>
            <p:cNvPicPr>
              <a:picLocks noChangeAspect="1"/>
            </p:cNvPicPr>
            <p:nvPr/>
          </p:nvPicPr>
          <p:blipFill rotWithShape="1">
            <a:blip r:embed="rId5"/>
            <a:srcRect r="9803" b="5102"/>
            <a:stretch/>
          </p:blipFill>
          <p:spPr>
            <a:xfrm rot="796008">
              <a:off x="290616" y="2437927"/>
              <a:ext cx="795439" cy="631895"/>
            </a:xfrm>
            <a:prstGeom prst="rect">
              <a:avLst/>
            </a:prstGeom>
            <a:ln>
              <a:noFill/>
            </a:ln>
          </p:spPr>
        </p:pic>
        <p:cxnSp>
          <p:nvCxnSpPr>
            <p:cNvPr id="20" name="Connecteur droit avec flèche 19">
              <a:extLst>
                <a:ext uri="{FF2B5EF4-FFF2-40B4-BE49-F238E27FC236}">
                  <a16:creationId xmlns:a16="http://schemas.microsoft.com/office/drawing/2014/main" id="{C5BAFD4E-8214-4451-A461-82E1216C8C6C}"/>
                </a:ext>
              </a:extLst>
            </p:cNvPr>
            <p:cNvCxnSpPr>
              <a:cxnSpLocks/>
              <a:stCxn id="21" idx="4"/>
            </p:cNvCxnSpPr>
            <p:nvPr/>
          </p:nvCxnSpPr>
          <p:spPr>
            <a:xfrm>
              <a:off x="689973" y="3221875"/>
              <a:ext cx="544467" cy="1726418"/>
            </a:xfrm>
            <a:prstGeom prst="straightConnector1">
              <a:avLst/>
            </a:prstGeom>
            <a:ln w="28575">
              <a:solidFill>
                <a:srgbClr val="5AAA86"/>
              </a:solidFill>
              <a:tailEnd type="triangle"/>
            </a:ln>
          </p:spPr>
          <p:style>
            <a:lnRef idx="1">
              <a:schemeClr val="accent1"/>
            </a:lnRef>
            <a:fillRef idx="0">
              <a:schemeClr val="accent1"/>
            </a:fillRef>
            <a:effectRef idx="0">
              <a:schemeClr val="accent1"/>
            </a:effectRef>
            <a:fontRef idx="minor">
              <a:schemeClr val="tx1"/>
            </a:fontRef>
          </p:style>
        </p:cxnSp>
        <p:sp>
          <p:nvSpPr>
            <p:cNvPr id="21" name="Ellipse 20">
              <a:extLst>
                <a:ext uri="{FF2B5EF4-FFF2-40B4-BE49-F238E27FC236}">
                  <a16:creationId xmlns:a16="http://schemas.microsoft.com/office/drawing/2014/main" id="{87775F67-6C8F-486C-96E8-1F60025BD834}"/>
                </a:ext>
              </a:extLst>
            </p:cNvPr>
            <p:cNvSpPr/>
            <p:nvPr/>
          </p:nvSpPr>
          <p:spPr>
            <a:xfrm>
              <a:off x="221973" y="2285875"/>
              <a:ext cx="936000" cy="936000"/>
            </a:xfrm>
            <a:prstGeom prst="ellipse">
              <a:avLst/>
            </a:prstGeom>
            <a:noFill/>
            <a:ln w="28575">
              <a:solidFill>
                <a:srgbClr val="5AA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fr-FR" sz="3599">
                <a:solidFill>
                  <a:prstClr val="white"/>
                </a:solidFill>
                <a:latin typeface="Calibri" panose="020F0502020204030204"/>
              </a:endParaRPr>
            </a:p>
          </p:txBody>
        </p:sp>
      </p:grpSp>
      <p:grpSp>
        <p:nvGrpSpPr>
          <p:cNvPr id="22" name="Groupe 21">
            <a:extLst>
              <a:ext uri="{FF2B5EF4-FFF2-40B4-BE49-F238E27FC236}">
                <a16:creationId xmlns:a16="http://schemas.microsoft.com/office/drawing/2014/main" id="{7CC9926E-31A5-41DC-8D4C-BB9E9128557B}"/>
              </a:ext>
            </a:extLst>
          </p:cNvPr>
          <p:cNvGrpSpPr/>
          <p:nvPr/>
        </p:nvGrpSpPr>
        <p:grpSpPr>
          <a:xfrm>
            <a:off x="6728079" y="4572346"/>
            <a:ext cx="1871513" cy="5485221"/>
            <a:chOff x="2719979" y="2285875"/>
            <a:chExt cx="936000" cy="2743325"/>
          </a:xfrm>
        </p:grpSpPr>
        <p:pic>
          <p:nvPicPr>
            <p:cNvPr id="25" name="Picture 14" descr="RÃ©sultat de recherche d'images pour &quot;EMIRATES LOGO&quot;">
              <a:extLst>
                <a:ext uri="{FF2B5EF4-FFF2-40B4-BE49-F238E27FC236}">
                  <a16:creationId xmlns:a16="http://schemas.microsoft.com/office/drawing/2014/main" id="{C440B1D1-3BA9-436F-BB55-14A3EBBB7A46}"/>
                </a:ext>
              </a:extLst>
            </p:cNvPr>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rcRect l="16688" t="21787" r="15965" b="27724"/>
            <a:stretch/>
          </p:blipFill>
          <p:spPr bwMode="auto">
            <a:xfrm>
              <a:off x="2823295" y="2456352"/>
              <a:ext cx="742865" cy="556923"/>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26" name="Connecteur droit avec flèche 25">
              <a:extLst>
                <a:ext uri="{FF2B5EF4-FFF2-40B4-BE49-F238E27FC236}">
                  <a16:creationId xmlns:a16="http://schemas.microsoft.com/office/drawing/2014/main" id="{3650574A-C335-4984-A8CE-0047B70DD3E6}"/>
                </a:ext>
              </a:extLst>
            </p:cNvPr>
            <p:cNvCxnSpPr>
              <a:cxnSpLocks/>
            </p:cNvCxnSpPr>
            <p:nvPr/>
          </p:nvCxnSpPr>
          <p:spPr>
            <a:xfrm>
              <a:off x="3194131" y="3221875"/>
              <a:ext cx="372029" cy="1807325"/>
            </a:xfrm>
            <a:prstGeom prst="straightConnector1">
              <a:avLst/>
            </a:prstGeom>
            <a:ln w="28575">
              <a:solidFill>
                <a:srgbClr val="5AAA86"/>
              </a:solidFill>
              <a:tailEnd type="triangle"/>
            </a:ln>
          </p:spPr>
          <p:style>
            <a:lnRef idx="1">
              <a:schemeClr val="accent1"/>
            </a:lnRef>
            <a:fillRef idx="0">
              <a:schemeClr val="accent1"/>
            </a:fillRef>
            <a:effectRef idx="0">
              <a:schemeClr val="accent1"/>
            </a:effectRef>
            <a:fontRef idx="minor">
              <a:schemeClr val="tx1"/>
            </a:fontRef>
          </p:style>
        </p:cxnSp>
        <p:sp>
          <p:nvSpPr>
            <p:cNvPr id="27" name="Ellipse 26">
              <a:extLst>
                <a:ext uri="{FF2B5EF4-FFF2-40B4-BE49-F238E27FC236}">
                  <a16:creationId xmlns:a16="http://schemas.microsoft.com/office/drawing/2014/main" id="{C5B87FE0-FD94-410A-97ED-F1E2A288BD48}"/>
                </a:ext>
              </a:extLst>
            </p:cNvPr>
            <p:cNvSpPr/>
            <p:nvPr/>
          </p:nvSpPr>
          <p:spPr>
            <a:xfrm>
              <a:off x="2719979" y="2285875"/>
              <a:ext cx="936000" cy="936000"/>
            </a:xfrm>
            <a:prstGeom prst="ellipse">
              <a:avLst/>
            </a:prstGeom>
            <a:noFill/>
            <a:ln w="28575">
              <a:solidFill>
                <a:srgbClr val="5AA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fr-FR" sz="3599">
                <a:solidFill>
                  <a:prstClr val="white"/>
                </a:solidFill>
                <a:latin typeface="Calibri" panose="020F0502020204030204"/>
              </a:endParaRPr>
            </a:p>
          </p:txBody>
        </p:sp>
      </p:grpSp>
      <p:grpSp>
        <p:nvGrpSpPr>
          <p:cNvPr id="28" name="Groupe 27">
            <a:extLst>
              <a:ext uri="{FF2B5EF4-FFF2-40B4-BE49-F238E27FC236}">
                <a16:creationId xmlns:a16="http://schemas.microsoft.com/office/drawing/2014/main" id="{E3057214-600F-4B66-A484-70C8933EBE3E}"/>
              </a:ext>
            </a:extLst>
          </p:cNvPr>
          <p:cNvGrpSpPr/>
          <p:nvPr/>
        </p:nvGrpSpPr>
        <p:grpSpPr>
          <a:xfrm>
            <a:off x="4230724" y="4572345"/>
            <a:ext cx="3546272" cy="5558984"/>
            <a:chOff x="1470976" y="2285875"/>
            <a:chExt cx="1773598" cy="2780216"/>
          </a:xfrm>
        </p:grpSpPr>
        <p:cxnSp>
          <p:nvCxnSpPr>
            <p:cNvPr id="29" name="Connecteur droit avec flèche 28">
              <a:extLst>
                <a:ext uri="{FF2B5EF4-FFF2-40B4-BE49-F238E27FC236}">
                  <a16:creationId xmlns:a16="http://schemas.microsoft.com/office/drawing/2014/main" id="{F60F3BB0-0B6B-443D-BE55-EDE47B2BB1BD}"/>
                </a:ext>
              </a:extLst>
            </p:cNvPr>
            <p:cNvCxnSpPr>
              <a:cxnSpLocks/>
              <a:stCxn id="30" idx="4"/>
            </p:cNvCxnSpPr>
            <p:nvPr/>
          </p:nvCxnSpPr>
          <p:spPr>
            <a:xfrm>
              <a:off x="1938976" y="3221875"/>
              <a:ext cx="1305598" cy="1844216"/>
            </a:xfrm>
            <a:prstGeom prst="straightConnector1">
              <a:avLst/>
            </a:prstGeom>
            <a:ln w="28575">
              <a:solidFill>
                <a:srgbClr val="5AAA86"/>
              </a:solidFill>
              <a:tailEnd type="triangle"/>
            </a:ln>
          </p:spPr>
          <p:style>
            <a:lnRef idx="1">
              <a:schemeClr val="accent1"/>
            </a:lnRef>
            <a:fillRef idx="0">
              <a:schemeClr val="accent1"/>
            </a:fillRef>
            <a:effectRef idx="0">
              <a:schemeClr val="accent1"/>
            </a:effectRef>
            <a:fontRef idx="minor">
              <a:schemeClr val="tx1"/>
            </a:fontRef>
          </p:style>
        </p:cxnSp>
        <p:sp>
          <p:nvSpPr>
            <p:cNvPr id="30" name="Ellipse 29">
              <a:extLst>
                <a:ext uri="{FF2B5EF4-FFF2-40B4-BE49-F238E27FC236}">
                  <a16:creationId xmlns:a16="http://schemas.microsoft.com/office/drawing/2014/main" id="{BC57034E-C91B-4DA6-A911-9EACA8412D34}"/>
                </a:ext>
              </a:extLst>
            </p:cNvPr>
            <p:cNvSpPr/>
            <p:nvPr/>
          </p:nvSpPr>
          <p:spPr>
            <a:xfrm>
              <a:off x="1470976" y="2285875"/>
              <a:ext cx="936000" cy="936000"/>
            </a:xfrm>
            <a:prstGeom prst="ellipse">
              <a:avLst/>
            </a:prstGeom>
            <a:noFill/>
            <a:ln w="28575">
              <a:solidFill>
                <a:srgbClr val="5AA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fr-FR" sz="3599">
                <a:solidFill>
                  <a:prstClr val="white"/>
                </a:solidFill>
                <a:latin typeface="Calibri" panose="020F0502020204030204"/>
              </a:endParaRPr>
            </a:p>
          </p:txBody>
        </p:sp>
        <p:pic>
          <p:nvPicPr>
            <p:cNvPr id="31" name="Image 30">
              <a:extLst>
                <a:ext uri="{FF2B5EF4-FFF2-40B4-BE49-F238E27FC236}">
                  <a16:creationId xmlns:a16="http://schemas.microsoft.com/office/drawing/2014/main" id="{AE486E21-C80F-4A9B-94E1-74025A25DFCA}"/>
                </a:ext>
              </a:extLst>
            </p:cNvPr>
            <p:cNvPicPr>
              <a:picLocks noChangeAspect="1"/>
            </p:cNvPicPr>
            <p:nvPr/>
          </p:nvPicPr>
          <p:blipFill>
            <a:blip r:embed="rId8">
              <a:clrChange>
                <a:clrFrom>
                  <a:srgbClr val="000000"/>
                </a:clrFrom>
                <a:clrTo>
                  <a:srgbClr val="000000">
                    <a:alpha val="0"/>
                  </a:srgbClr>
                </a:clrTo>
              </a:clrChange>
              <a:extLst>
                <a:ext uri="{BEBA8EAE-BF5A-486C-A8C5-ECC9F3942E4B}">
                  <a14:imgProps xmlns:a14="http://schemas.microsoft.com/office/drawing/2010/main">
                    <a14:imgLayer r:embed="rId9">
                      <a14:imgEffect>
                        <a14:colorTemperature colorTemp="5900"/>
                      </a14:imgEffect>
                      <a14:imgEffect>
                        <a14:brightnessContrast contrast="-40000"/>
                      </a14:imgEffect>
                    </a14:imgLayer>
                  </a14:imgProps>
                </a:ext>
              </a:extLst>
            </a:blip>
            <a:stretch>
              <a:fillRect/>
            </a:stretch>
          </p:blipFill>
          <p:spPr>
            <a:xfrm>
              <a:off x="1543316" y="2526030"/>
              <a:ext cx="791319" cy="401955"/>
            </a:xfrm>
            <a:prstGeom prst="rect">
              <a:avLst/>
            </a:prstGeom>
            <a:ln>
              <a:noFill/>
            </a:ln>
          </p:spPr>
        </p:pic>
      </p:grpSp>
      <p:sp>
        <p:nvSpPr>
          <p:cNvPr id="32" name="ZoneTexte 31">
            <a:extLst>
              <a:ext uri="{FF2B5EF4-FFF2-40B4-BE49-F238E27FC236}">
                <a16:creationId xmlns:a16="http://schemas.microsoft.com/office/drawing/2014/main" id="{DB87B517-0323-419D-9224-4EED378C8D62}"/>
              </a:ext>
            </a:extLst>
          </p:cNvPr>
          <p:cNvSpPr txBox="1"/>
          <p:nvPr/>
        </p:nvSpPr>
        <p:spPr>
          <a:xfrm>
            <a:off x="1733369" y="3822863"/>
            <a:ext cx="6866223" cy="461537"/>
          </a:xfrm>
          <a:prstGeom prst="rect">
            <a:avLst/>
          </a:prstGeom>
          <a:noFill/>
        </p:spPr>
        <p:txBody>
          <a:bodyPr wrap="square" rtlCol="0">
            <a:spAutoFit/>
          </a:bodyPr>
          <a:lstStyle/>
          <a:p>
            <a:pPr algn="ctr" defTabSz="1828343"/>
            <a:r>
              <a:rPr lang="fr-FR" sz="2399" dirty="0">
                <a:solidFill>
                  <a:srgbClr val="131D3A"/>
                </a:solidFill>
                <a:latin typeface="Raleway Light"/>
              </a:rPr>
              <a:t>Actuellement implantés :</a:t>
            </a:r>
          </a:p>
        </p:txBody>
      </p:sp>
    </p:spTree>
    <p:extLst>
      <p:ext uri="{BB962C8B-B14F-4D97-AF65-F5344CB8AC3E}">
        <p14:creationId xmlns:p14="http://schemas.microsoft.com/office/powerpoint/2010/main" val="55244175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5E079468-C06D-4342-9F97-32A5773056FB}"/>
              </a:ext>
            </a:extLst>
          </p:cNvPr>
          <p:cNvGraphicFramePr>
            <a:graphicFrameLocks noGrp="1"/>
          </p:cNvGraphicFramePr>
          <p:nvPr>
            <p:extLst>
              <p:ext uri="{D42A27DB-BD31-4B8C-83A1-F6EECF244321}">
                <p14:modId xmlns:p14="http://schemas.microsoft.com/office/powerpoint/2010/main" val="1340483414"/>
              </p:ext>
            </p:extLst>
          </p:nvPr>
        </p:nvGraphicFramePr>
        <p:xfrm>
          <a:off x="1275986" y="1944293"/>
          <a:ext cx="16461141" cy="11221739"/>
        </p:xfrm>
        <a:graphic>
          <a:graphicData uri="http://schemas.openxmlformats.org/drawingml/2006/table">
            <a:tbl>
              <a:tblPr/>
              <a:tblGrid>
                <a:gridCol w="1333969">
                  <a:extLst>
                    <a:ext uri="{9D8B030D-6E8A-4147-A177-3AD203B41FA5}">
                      <a16:colId xmlns:a16="http://schemas.microsoft.com/office/drawing/2014/main" val="1254409425"/>
                    </a:ext>
                  </a:extLst>
                </a:gridCol>
                <a:gridCol w="1528750">
                  <a:extLst>
                    <a:ext uri="{9D8B030D-6E8A-4147-A177-3AD203B41FA5}">
                      <a16:colId xmlns:a16="http://schemas.microsoft.com/office/drawing/2014/main" val="4139803951"/>
                    </a:ext>
                  </a:extLst>
                </a:gridCol>
                <a:gridCol w="2051742">
                  <a:extLst>
                    <a:ext uri="{9D8B030D-6E8A-4147-A177-3AD203B41FA5}">
                      <a16:colId xmlns:a16="http://schemas.microsoft.com/office/drawing/2014/main" val="448404447"/>
                    </a:ext>
                  </a:extLst>
                </a:gridCol>
                <a:gridCol w="1933236">
                  <a:extLst>
                    <a:ext uri="{9D8B030D-6E8A-4147-A177-3AD203B41FA5}">
                      <a16:colId xmlns:a16="http://schemas.microsoft.com/office/drawing/2014/main" val="244668399"/>
                    </a:ext>
                  </a:extLst>
                </a:gridCol>
                <a:gridCol w="1906961">
                  <a:extLst>
                    <a:ext uri="{9D8B030D-6E8A-4147-A177-3AD203B41FA5}">
                      <a16:colId xmlns:a16="http://schemas.microsoft.com/office/drawing/2014/main" val="3197212306"/>
                    </a:ext>
                  </a:extLst>
                </a:gridCol>
                <a:gridCol w="2319808">
                  <a:extLst>
                    <a:ext uri="{9D8B030D-6E8A-4147-A177-3AD203B41FA5}">
                      <a16:colId xmlns:a16="http://schemas.microsoft.com/office/drawing/2014/main" val="2881603994"/>
                    </a:ext>
                  </a:extLst>
                </a:gridCol>
                <a:gridCol w="2751591">
                  <a:extLst>
                    <a:ext uri="{9D8B030D-6E8A-4147-A177-3AD203B41FA5}">
                      <a16:colId xmlns:a16="http://schemas.microsoft.com/office/drawing/2014/main" val="1855938909"/>
                    </a:ext>
                  </a:extLst>
                </a:gridCol>
                <a:gridCol w="2635084">
                  <a:extLst>
                    <a:ext uri="{9D8B030D-6E8A-4147-A177-3AD203B41FA5}">
                      <a16:colId xmlns:a16="http://schemas.microsoft.com/office/drawing/2014/main" val="195072017"/>
                    </a:ext>
                  </a:extLst>
                </a:gridCol>
              </a:tblGrid>
              <a:tr h="1104216">
                <a:tc>
                  <a:txBody>
                    <a:bodyPr/>
                    <a:lstStyle/>
                    <a:p>
                      <a:pPr algn="ctr" fontAlgn="ctr"/>
                      <a:r>
                        <a:rPr lang="fr-FR" sz="2400" b="0" i="0" u="none" strike="noStrike" dirty="0">
                          <a:solidFill>
                            <a:schemeClr val="bg1"/>
                          </a:solidFill>
                          <a:effectLst/>
                          <a:latin typeface="Arial" panose="020B0604020202020204" pitchFamily="34" charset="0"/>
                        </a:rPr>
                        <a:t>Lot</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1D3A"/>
                    </a:solidFill>
                  </a:tcPr>
                </a:tc>
                <a:tc>
                  <a:txBody>
                    <a:bodyPr/>
                    <a:lstStyle/>
                    <a:p>
                      <a:pPr algn="ctr" fontAlgn="ctr"/>
                      <a:r>
                        <a:rPr lang="fr-FR" sz="2400" b="0" i="0" u="none" strike="noStrike" dirty="0">
                          <a:solidFill>
                            <a:schemeClr val="bg1"/>
                          </a:solidFill>
                          <a:effectLst/>
                          <a:latin typeface="Arial" panose="020B0604020202020204" pitchFamily="34" charset="0"/>
                        </a:rPr>
                        <a:t>Niveau</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1D3A"/>
                    </a:solidFill>
                  </a:tcPr>
                </a:tc>
                <a:tc>
                  <a:txBody>
                    <a:bodyPr/>
                    <a:lstStyle/>
                    <a:p>
                      <a:pPr algn="ctr" fontAlgn="ctr"/>
                      <a:r>
                        <a:rPr lang="fr-FR" sz="2400" b="0" i="0" u="none" strike="noStrike" dirty="0">
                          <a:solidFill>
                            <a:schemeClr val="bg1"/>
                          </a:solidFill>
                          <a:effectLst/>
                          <a:latin typeface="Arial" panose="020B0604020202020204" pitchFamily="34" charset="0"/>
                        </a:rPr>
                        <a:t>Nb parkings associés</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1D3A"/>
                    </a:solidFill>
                  </a:tcPr>
                </a:tc>
                <a:tc>
                  <a:txBody>
                    <a:bodyPr/>
                    <a:lstStyle/>
                    <a:p>
                      <a:pPr algn="ctr" fontAlgn="ctr"/>
                      <a:r>
                        <a:rPr lang="fr-FR" sz="2400" b="0" i="0" u="none" strike="noStrike" dirty="0">
                          <a:solidFill>
                            <a:schemeClr val="bg1"/>
                          </a:solidFill>
                          <a:effectLst/>
                          <a:latin typeface="Arial" panose="020B0604020202020204" pitchFamily="34" charset="0"/>
                        </a:rPr>
                        <a:t>SU</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1D3A"/>
                    </a:solidFill>
                  </a:tcPr>
                </a:tc>
                <a:tc>
                  <a:txBody>
                    <a:bodyPr/>
                    <a:lstStyle/>
                    <a:p>
                      <a:pPr algn="ctr" fontAlgn="ctr"/>
                      <a:r>
                        <a:rPr lang="fr-FR" sz="2400" b="0" i="0" u="none" strike="noStrike" dirty="0">
                          <a:solidFill>
                            <a:schemeClr val="bg1"/>
                          </a:solidFill>
                          <a:effectLst/>
                          <a:latin typeface="Arial" panose="020B0604020202020204" pitchFamily="34" charset="0"/>
                        </a:rPr>
                        <a:t>SU </a:t>
                      </a:r>
                      <a:r>
                        <a:rPr lang="fr-FR" sz="2400" b="0" i="0" u="none" strike="noStrike" dirty="0" err="1">
                          <a:solidFill>
                            <a:schemeClr val="bg1"/>
                          </a:solidFill>
                          <a:effectLst/>
                          <a:latin typeface="Arial" panose="020B0604020202020204" pitchFamily="34" charset="0"/>
                        </a:rPr>
                        <a:t>loc</a:t>
                      </a:r>
                      <a:r>
                        <a:rPr lang="fr-FR" sz="2400" b="0" i="0" u="none" strike="noStrike" dirty="0">
                          <a:solidFill>
                            <a:schemeClr val="bg1"/>
                          </a:solidFill>
                          <a:effectLst/>
                          <a:latin typeface="Arial" panose="020B0604020202020204" pitchFamily="34" charset="0"/>
                        </a:rPr>
                        <a:t> (m²)</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1D3A"/>
                    </a:solidFill>
                  </a:tcPr>
                </a:tc>
                <a:tc>
                  <a:txBody>
                    <a:bodyPr/>
                    <a:lstStyle/>
                    <a:p>
                      <a:pPr algn="ctr" fontAlgn="ctr"/>
                      <a:r>
                        <a:rPr lang="fr-FR" sz="2400" b="0" i="0" u="none" strike="noStrike" dirty="0">
                          <a:solidFill>
                            <a:schemeClr val="bg1"/>
                          </a:solidFill>
                          <a:effectLst/>
                          <a:latin typeface="Arial" panose="020B0604020202020204" pitchFamily="34" charset="0"/>
                        </a:rPr>
                        <a:t>Loyer annuel Bureaux HT HC</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1D3A"/>
                    </a:solidFill>
                  </a:tcPr>
                </a:tc>
                <a:tc>
                  <a:txBody>
                    <a:bodyPr/>
                    <a:lstStyle/>
                    <a:p>
                      <a:pPr algn="ctr" fontAlgn="ctr"/>
                      <a:r>
                        <a:rPr lang="en-US" sz="2400" b="0" i="0" u="none" strike="noStrike" dirty="0" err="1">
                          <a:solidFill>
                            <a:schemeClr val="bg1"/>
                          </a:solidFill>
                          <a:effectLst/>
                          <a:latin typeface="Arial" panose="020B0604020202020204" pitchFamily="34" charset="0"/>
                        </a:rPr>
                        <a:t>Loyer</a:t>
                      </a:r>
                      <a:r>
                        <a:rPr lang="en-US" sz="2400" b="0" i="0" u="none" strike="noStrike" dirty="0">
                          <a:solidFill>
                            <a:schemeClr val="bg1"/>
                          </a:solidFill>
                          <a:effectLst/>
                          <a:latin typeface="Arial" panose="020B0604020202020204" pitchFamily="34" charset="0"/>
                        </a:rPr>
                        <a:t> </a:t>
                      </a:r>
                      <a:r>
                        <a:rPr lang="en-US" sz="2400" b="0" i="0" u="none" strike="noStrike" dirty="0" err="1">
                          <a:solidFill>
                            <a:schemeClr val="bg1"/>
                          </a:solidFill>
                          <a:effectLst/>
                          <a:latin typeface="Arial" panose="020B0604020202020204" pitchFamily="34" charset="0"/>
                        </a:rPr>
                        <a:t>annuel</a:t>
                      </a:r>
                      <a:r>
                        <a:rPr lang="en-US" sz="2400" b="0" i="0" u="none" strike="noStrike" dirty="0">
                          <a:solidFill>
                            <a:schemeClr val="bg1"/>
                          </a:solidFill>
                          <a:effectLst/>
                          <a:latin typeface="Arial" panose="020B0604020202020204" pitchFamily="34" charset="0"/>
                        </a:rPr>
                        <a:t> </a:t>
                      </a:r>
                      <a:r>
                        <a:rPr lang="en-US" sz="2400" b="0" i="0" u="none" strike="noStrike" dirty="0" err="1">
                          <a:solidFill>
                            <a:schemeClr val="bg1"/>
                          </a:solidFill>
                          <a:effectLst/>
                          <a:latin typeface="Arial" panose="020B0604020202020204" pitchFamily="34" charset="0"/>
                        </a:rPr>
                        <a:t>Parkings</a:t>
                      </a:r>
                      <a:r>
                        <a:rPr lang="en-US" sz="2400" b="0" i="0" u="none" strike="noStrike" dirty="0">
                          <a:solidFill>
                            <a:schemeClr val="bg1"/>
                          </a:solidFill>
                          <a:effectLst/>
                          <a:latin typeface="Arial" panose="020B0604020202020204" pitchFamily="34" charset="0"/>
                        </a:rPr>
                        <a:t> H.T/H.C</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1D3A"/>
                    </a:solidFill>
                  </a:tcPr>
                </a:tc>
                <a:tc>
                  <a:txBody>
                    <a:bodyPr/>
                    <a:lstStyle/>
                    <a:p>
                      <a:pPr algn="ctr" fontAlgn="ctr"/>
                      <a:r>
                        <a:rPr lang="en-US" sz="2400" b="0" i="0" u="none" strike="noStrike" dirty="0" err="1">
                          <a:solidFill>
                            <a:schemeClr val="bg1"/>
                          </a:solidFill>
                          <a:effectLst/>
                          <a:latin typeface="Arial" panose="020B0604020202020204" pitchFamily="34" charset="0"/>
                        </a:rPr>
                        <a:t>Loyer</a:t>
                      </a:r>
                      <a:r>
                        <a:rPr lang="en-US" sz="2400" b="0" i="0" u="none" strike="noStrike" dirty="0">
                          <a:solidFill>
                            <a:schemeClr val="bg1"/>
                          </a:solidFill>
                          <a:effectLst/>
                          <a:latin typeface="Arial" panose="020B0604020202020204" pitchFamily="34" charset="0"/>
                        </a:rPr>
                        <a:t> Total H.T/H.C</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1D3A"/>
                    </a:solidFill>
                  </a:tcPr>
                </a:tc>
                <a:extLst>
                  <a:ext uri="{0D108BD9-81ED-4DB2-BD59-A6C34878D82A}">
                    <a16:rowId xmlns:a16="http://schemas.microsoft.com/office/drawing/2014/main" val="644575175"/>
                  </a:ext>
                </a:extLst>
              </a:tr>
              <a:tr h="778271">
                <a:tc>
                  <a:txBody>
                    <a:bodyPr/>
                    <a:lstStyle/>
                    <a:p>
                      <a:pPr algn="ctr" fontAlgn="ctr"/>
                      <a:r>
                        <a:rPr lang="fr-FR" sz="2400" b="0" i="0" u="none" strike="noStrike" dirty="0">
                          <a:effectLst/>
                          <a:latin typeface="Arial" panose="020B0604020202020204" pitchFamily="34" charset="0"/>
                        </a:rPr>
                        <a:t>1</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tc>
                  <a:txBody>
                    <a:bodyPr/>
                    <a:lstStyle/>
                    <a:p>
                      <a:pPr algn="ctr" fontAlgn="ctr"/>
                      <a:r>
                        <a:rPr lang="fr-FR" sz="2400" b="0" i="0" u="none" strike="noStrike" dirty="0">
                          <a:effectLst/>
                          <a:latin typeface="Arial" panose="020B0604020202020204" pitchFamily="34" charset="0"/>
                        </a:rPr>
                        <a:t>RDC</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tc>
                  <a:txBody>
                    <a:bodyPr/>
                    <a:lstStyle/>
                    <a:p>
                      <a:pPr algn="ctr" fontAlgn="b"/>
                      <a:r>
                        <a:rPr lang="fr-FR" sz="2400" b="0" i="0" u="none" strike="noStrike" dirty="0">
                          <a:effectLst/>
                          <a:latin typeface="Arial" panose="020B0604020202020204" pitchFamily="34" charset="0"/>
                        </a:rPr>
                        <a:t>6 </a:t>
                      </a:r>
                      <a:r>
                        <a:rPr lang="fr-FR" sz="2400" b="0" i="0" u="none" strike="noStrike" dirty="0" err="1">
                          <a:effectLst/>
                          <a:latin typeface="Arial" panose="020B0604020202020204" pitchFamily="34" charset="0"/>
                        </a:rPr>
                        <a:t>Pkgs</a:t>
                      </a:r>
                      <a:endParaRPr lang="fr-FR" sz="2400" b="0" i="0" u="none" strike="noStrike" dirty="0">
                        <a:effectLst/>
                        <a:latin typeface="Arial" panose="020B0604020202020204" pitchFamily="34" charset="0"/>
                      </a:endParaRP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tc>
                  <a:txBody>
                    <a:bodyPr/>
                    <a:lstStyle/>
                    <a:p>
                      <a:pPr algn="ctr" fontAlgn="ctr"/>
                      <a:r>
                        <a:rPr lang="fr-FR" sz="2400" b="0" i="0" u="none" strike="noStrike" dirty="0">
                          <a:effectLst/>
                          <a:latin typeface="Arial" panose="020B0604020202020204" pitchFamily="34" charset="0"/>
                        </a:rPr>
                        <a:t>135 m²</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tc>
                  <a:txBody>
                    <a:bodyPr/>
                    <a:lstStyle/>
                    <a:p>
                      <a:pPr algn="ctr" fontAlgn="ctr"/>
                      <a:r>
                        <a:rPr lang="fr-FR" sz="2400" b="0" i="0" u="none" strike="noStrike" dirty="0">
                          <a:effectLst/>
                          <a:latin typeface="Arial" panose="020B0604020202020204" pitchFamily="34" charset="0"/>
                        </a:rPr>
                        <a:t>154 m²</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tc>
                  <a:txBody>
                    <a:bodyPr/>
                    <a:lstStyle/>
                    <a:p>
                      <a:pPr algn="ctr" fontAlgn="b"/>
                      <a:r>
                        <a:rPr lang="fr-FR" sz="2400" b="0" i="0" u="none" strike="noStrike" dirty="0">
                          <a:effectLst/>
                          <a:latin typeface="Arial" panose="020B0604020202020204" pitchFamily="34" charset="0"/>
                        </a:rPr>
                        <a:t>21 560,00 €</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tc>
                  <a:txBody>
                    <a:bodyPr/>
                    <a:lstStyle/>
                    <a:p>
                      <a:pPr algn="ctr" fontAlgn="b"/>
                      <a:r>
                        <a:rPr lang="fr-FR" sz="2400" b="0" i="0" u="none" strike="noStrike" dirty="0">
                          <a:effectLst/>
                          <a:latin typeface="Arial" panose="020B0604020202020204" pitchFamily="34" charset="0"/>
                        </a:rPr>
                        <a:t>1 588,82 €</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tc>
                  <a:txBody>
                    <a:bodyPr/>
                    <a:lstStyle/>
                    <a:p>
                      <a:pPr algn="ctr" fontAlgn="b"/>
                      <a:r>
                        <a:rPr lang="fr-FR" sz="2400" b="0" i="0" u="none" strike="noStrike" dirty="0">
                          <a:effectLst/>
                          <a:latin typeface="Arial" panose="020B0604020202020204" pitchFamily="34" charset="0"/>
                        </a:rPr>
                        <a:t>23 148,82 €</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extLst>
                  <a:ext uri="{0D108BD9-81ED-4DB2-BD59-A6C34878D82A}">
                    <a16:rowId xmlns:a16="http://schemas.microsoft.com/office/drawing/2014/main" val="2135477676"/>
                  </a:ext>
                </a:extLst>
              </a:tr>
              <a:tr h="778271">
                <a:tc>
                  <a:txBody>
                    <a:bodyPr/>
                    <a:lstStyle/>
                    <a:p>
                      <a:pPr algn="ctr" fontAlgn="ctr"/>
                      <a:r>
                        <a:rPr lang="fr-FR" sz="2400" b="0" i="0" u="none" strike="noStrike" dirty="0">
                          <a:effectLst/>
                          <a:latin typeface="Arial" panose="020B0604020202020204" pitchFamily="34" charset="0"/>
                        </a:rPr>
                        <a:t>2</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fr-FR" sz="2400" b="0" i="0" u="none" strike="noStrike" dirty="0">
                          <a:effectLst/>
                          <a:latin typeface="Arial" panose="020B0604020202020204" pitchFamily="34" charset="0"/>
                        </a:rPr>
                        <a:t>RDC</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fr-FR" sz="2400" b="0" i="0" u="none" strike="noStrike" dirty="0">
                          <a:effectLst/>
                          <a:latin typeface="Arial" panose="020B0604020202020204" pitchFamily="34" charset="0"/>
                        </a:rPr>
                        <a:t>9 </a:t>
                      </a:r>
                      <a:r>
                        <a:rPr lang="fr-FR" sz="2400" b="0" i="0" u="none" strike="noStrike" dirty="0" err="1">
                          <a:effectLst/>
                          <a:latin typeface="Arial" panose="020B0604020202020204" pitchFamily="34" charset="0"/>
                        </a:rPr>
                        <a:t>Pkgs</a:t>
                      </a:r>
                      <a:endParaRPr lang="fr-FR" sz="2400" b="0" i="0" u="none" strike="noStrike" dirty="0">
                        <a:effectLst/>
                        <a:latin typeface="Arial" panose="020B0604020202020204" pitchFamily="34" charset="0"/>
                      </a:endParaRP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fr-FR" sz="2400" b="0" i="0" u="none" strike="noStrike" dirty="0">
                          <a:effectLst/>
                          <a:latin typeface="Arial" panose="020B0604020202020204" pitchFamily="34" charset="0"/>
                        </a:rPr>
                        <a:t>186 m²</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fr-FR" sz="2400" b="0" i="0" u="none" strike="noStrike" dirty="0">
                          <a:effectLst/>
                          <a:latin typeface="Arial" panose="020B0604020202020204" pitchFamily="34" charset="0"/>
                        </a:rPr>
                        <a:t>212 m²</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fr-FR" sz="2400" b="0" i="0" u="none" strike="noStrike" dirty="0">
                          <a:effectLst/>
                          <a:latin typeface="Arial" panose="020B0604020202020204" pitchFamily="34" charset="0"/>
                        </a:rPr>
                        <a:t>29 680,00 €</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fr-FR" sz="2400" b="0" i="0" u="none" strike="noStrike">
                          <a:effectLst/>
                          <a:latin typeface="Arial" panose="020B0604020202020204" pitchFamily="34" charset="0"/>
                        </a:rPr>
                        <a:t>2 187,20 €</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fr-FR" sz="2400" b="0" i="0" u="none" strike="noStrike" dirty="0">
                          <a:effectLst/>
                          <a:latin typeface="Arial" panose="020B0604020202020204" pitchFamily="34" charset="0"/>
                        </a:rPr>
                        <a:t>31 867,20 €</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87948729"/>
                  </a:ext>
                </a:extLst>
              </a:tr>
              <a:tr h="778271">
                <a:tc>
                  <a:txBody>
                    <a:bodyPr/>
                    <a:lstStyle/>
                    <a:p>
                      <a:pPr algn="ctr" fontAlgn="ctr"/>
                      <a:r>
                        <a:rPr lang="fr-FR" sz="2400" b="0" i="0" u="none" strike="noStrike" dirty="0">
                          <a:effectLst/>
                          <a:latin typeface="Arial" panose="020B0604020202020204" pitchFamily="34" charset="0"/>
                        </a:rPr>
                        <a:t>3</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tc>
                  <a:txBody>
                    <a:bodyPr/>
                    <a:lstStyle/>
                    <a:p>
                      <a:pPr algn="ctr" fontAlgn="ctr"/>
                      <a:r>
                        <a:rPr lang="fr-FR" sz="2400" b="0" i="0" u="none" strike="noStrike" dirty="0">
                          <a:effectLst/>
                          <a:latin typeface="Arial" panose="020B0604020202020204" pitchFamily="34" charset="0"/>
                        </a:rPr>
                        <a:t>RDC</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tc>
                  <a:txBody>
                    <a:bodyPr/>
                    <a:lstStyle/>
                    <a:p>
                      <a:pPr algn="ctr" fontAlgn="b"/>
                      <a:r>
                        <a:rPr lang="fr-FR" sz="2400" b="0" i="0" u="none" strike="noStrike" dirty="0">
                          <a:effectLst/>
                          <a:latin typeface="Arial" panose="020B0604020202020204" pitchFamily="34" charset="0"/>
                        </a:rPr>
                        <a:t>4 </a:t>
                      </a:r>
                      <a:r>
                        <a:rPr lang="fr-FR" sz="2400" b="0" i="0" u="none" strike="noStrike" dirty="0" err="1">
                          <a:effectLst/>
                          <a:latin typeface="Arial" panose="020B0604020202020204" pitchFamily="34" charset="0"/>
                        </a:rPr>
                        <a:t>Pkgs</a:t>
                      </a:r>
                      <a:endParaRPr lang="fr-FR" sz="2400" b="0" i="0" u="none" strike="noStrike" dirty="0">
                        <a:effectLst/>
                        <a:latin typeface="Arial" panose="020B0604020202020204" pitchFamily="34" charset="0"/>
                      </a:endParaRP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tc>
                  <a:txBody>
                    <a:bodyPr/>
                    <a:lstStyle/>
                    <a:p>
                      <a:pPr algn="ctr" fontAlgn="ctr"/>
                      <a:r>
                        <a:rPr lang="fr-FR" sz="2400" b="0" i="0" u="none" strike="noStrike" dirty="0">
                          <a:effectLst/>
                          <a:latin typeface="Arial" panose="020B0604020202020204" pitchFamily="34" charset="0"/>
                        </a:rPr>
                        <a:t>83 m²</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tc>
                  <a:txBody>
                    <a:bodyPr/>
                    <a:lstStyle/>
                    <a:p>
                      <a:pPr algn="ctr" fontAlgn="ctr"/>
                      <a:r>
                        <a:rPr lang="fr-FR" sz="2400" b="0" i="0" u="none" strike="noStrike" dirty="0">
                          <a:effectLst/>
                          <a:latin typeface="Arial" panose="020B0604020202020204" pitchFamily="34" charset="0"/>
                        </a:rPr>
                        <a:t>96 m²</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tc>
                  <a:txBody>
                    <a:bodyPr/>
                    <a:lstStyle/>
                    <a:p>
                      <a:pPr algn="ctr" fontAlgn="b"/>
                      <a:r>
                        <a:rPr lang="fr-FR" sz="2400" b="0" i="0" u="none" strike="noStrike" dirty="0">
                          <a:effectLst/>
                          <a:latin typeface="Arial" panose="020B0604020202020204" pitchFamily="34" charset="0"/>
                        </a:rPr>
                        <a:t>13 440,00 €</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tc>
                  <a:txBody>
                    <a:bodyPr/>
                    <a:lstStyle/>
                    <a:p>
                      <a:pPr algn="ctr" fontAlgn="b"/>
                      <a:r>
                        <a:rPr lang="fr-FR" sz="2400" b="0" i="0" u="none" strike="noStrike" dirty="0">
                          <a:effectLst/>
                          <a:latin typeface="Arial" panose="020B0604020202020204" pitchFamily="34" charset="0"/>
                        </a:rPr>
                        <a:t>990,43 €</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tc>
                  <a:txBody>
                    <a:bodyPr/>
                    <a:lstStyle/>
                    <a:p>
                      <a:pPr algn="ctr" fontAlgn="b"/>
                      <a:r>
                        <a:rPr lang="fr-FR" sz="2400" b="0" i="0" u="none" strike="noStrike" dirty="0">
                          <a:effectLst/>
                          <a:latin typeface="Arial" panose="020B0604020202020204" pitchFamily="34" charset="0"/>
                        </a:rPr>
                        <a:t>14 430,43 €</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extLst>
                  <a:ext uri="{0D108BD9-81ED-4DB2-BD59-A6C34878D82A}">
                    <a16:rowId xmlns:a16="http://schemas.microsoft.com/office/drawing/2014/main" val="2845794279"/>
                  </a:ext>
                </a:extLst>
              </a:tr>
              <a:tr h="778271">
                <a:tc>
                  <a:txBody>
                    <a:bodyPr/>
                    <a:lstStyle/>
                    <a:p>
                      <a:pPr algn="ctr" fontAlgn="ctr"/>
                      <a:r>
                        <a:rPr lang="fr-FR" sz="2400" b="0" i="0" u="none" strike="noStrike" dirty="0">
                          <a:effectLst/>
                          <a:latin typeface="Arial" panose="020B0604020202020204" pitchFamily="34" charset="0"/>
                        </a:rPr>
                        <a:t>4</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fr-FR" sz="2400" b="0" i="0" u="none" strike="noStrike">
                          <a:effectLst/>
                          <a:latin typeface="Arial" panose="020B0604020202020204" pitchFamily="34" charset="0"/>
                        </a:rPr>
                        <a:t>RDC</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fr-FR" sz="2400" b="0" i="0" u="none" strike="noStrike">
                          <a:effectLst/>
                          <a:latin typeface="Arial" panose="020B0604020202020204" pitchFamily="34" charset="0"/>
                        </a:rPr>
                        <a:t>3 Pkgs</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fr-FR" sz="2400" b="0" i="0" u="none" strike="noStrike" dirty="0">
                          <a:effectLst/>
                          <a:latin typeface="Arial" panose="020B0604020202020204" pitchFamily="34" charset="0"/>
                        </a:rPr>
                        <a:t>67 m²</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fr-FR" sz="2400" b="0" i="0" u="none" strike="noStrike" dirty="0">
                          <a:effectLst/>
                          <a:latin typeface="Arial" panose="020B0604020202020204" pitchFamily="34" charset="0"/>
                        </a:rPr>
                        <a:t>76 m²</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fr-FR" sz="2400" b="0" i="0" u="none" strike="noStrike">
                          <a:effectLst/>
                          <a:latin typeface="Arial" panose="020B0604020202020204" pitchFamily="34" charset="0"/>
                        </a:rPr>
                        <a:t>10 640,00 €</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fr-FR" sz="2400" b="0" i="0" u="none" strike="noStrike" dirty="0">
                          <a:effectLst/>
                          <a:latin typeface="Arial" panose="020B0604020202020204" pitchFamily="34" charset="0"/>
                        </a:rPr>
                        <a:t>784,09 €</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fr-FR" sz="2400" b="0" i="0" u="none" strike="noStrike">
                          <a:effectLst/>
                          <a:latin typeface="Arial" panose="020B0604020202020204" pitchFamily="34" charset="0"/>
                        </a:rPr>
                        <a:t>11 424,09 €</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36835160"/>
                  </a:ext>
                </a:extLst>
              </a:tr>
              <a:tr h="778271">
                <a:tc>
                  <a:txBody>
                    <a:bodyPr/>
                    <a:lstStyle/>
                    <a:p>
                      <a:pPr algn="ctr" fontAlgn="ctr"/>
                      <a:r>
                        <a:rPr lang="fr-FR" sz="2400" b="0" i="0" u="none" strike="noStrike" dirty="0">
                          <a:effectLst/>
                          <a:latin typeface="Arial" panose="020B0604020202020204" pitchFamily="34" charset="0"/>
                        </a:rPr>
                        <a:t>1</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tc>
                  <a:txBody>
                    <a:bodyPr/>
                    <a:lstStyle/>
                    <a:p>
                      <a:pPr algn="ctr" fontAlgn="ctr"/>
                      <a:r>
                        <a:rPr lang="fr-FR" sz="2400" b="0" i="0" u="none" strike="noStrike" dirty="0">
                          <a:effectLst/>
                          <a:latin typeface="Arial" panose="020B0604020202020204" pitchFamily="34" charset="0"/>
                        </a:rPr>
                        <a:t>R+1</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tc>
                  <a:txBody>
                    <a:bodyPr/>
                    <a:lstStyle/>
                    <a:p>
                      <a:pPr algn="ctr" fontAlgn="b"/>
                      <a:r>
                        <a:rPr lang="fr-FR" sz="2400" b="0" i="0" u="none" strike="noStrike" dirty="0">
                          <a:effectLst/>
                          <a:latin typeface="Arial" panose="020B0604020202020204" pitchFamily="34" charset="0"/>
                        </a:rPr>
                        <a:t>6 </a:t>
                      </a:r>
                      <a:r>
                        <a:rPr lang="fr-FR" sz="2400" b="0" i="0" u="none" strike="noStrike" dirty="0" err="1">
                          <a:effectLst/>
                          <a:latin typeface="Arial" panose="020B0604020202020204" pitchFamily="34" charset="0"/>
                        </a:rPr>
                        <a:t>Pkgs</a:t>
                      </a:r>
                      <a:endParaRPr lang="fr-FR" sz="2400" b="0" i="0" u="none" strike="noStrike" dirty="0">
                        <a:effectLst/>
                        <a:latin typeface="Arial" panose="020B0604020202020204" pitchFamily="34" charset="0"/>
                      </a:endParaRP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tc>
                  <a:txBody>
                    <a:bodyPr/>
                    <a:lstStyle/>
                    <a:p>
                      <a:pPr algn="ctr" fontAlgn="ctr"/>
                      <a:r>
                        <a:rPr lang="fr-FR" sz="2400" b="0" i="0" u="none" strike="noStrike" dirty="0">
                          <a:effectLst/>
                          <a:latin typeface="Arial" panose="020B0604020202020204" pitchFamily="34" charset="0"/>
                        </a:rPr>
                        <a:t>136 m²</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tc>
                  <a:txBody>
                    <a:bodyPr/>
                    <a:lstStyle/>
                    <a:p>
                      <a:pPr algn="ctr" fontAlgn="ctr"/>
                      <a:r>
                        <a:rPr lang="fr-FR" sz="2400" b="0" i="0" u="none" strike="noStrike" dirty="0">
                          <a:effectLst/>
                          <a:latin typeface="Arial" panose="020B0604020202020204" pitchFamily="34" charset="0"/>
                        </a:rPr>
                        <a:t>155 m²</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tc>
                  <a:txBody>
                    <a:bodyPr/>
                    <a:lstStyle/>
                    <a:p>
                      <a:pPr algn="ctr" fontAlgn="b"/>
                      <a:r>
                        <a:rPr lang="fr-FR" sz="2400" b="0" i="0" u="none" strike="noStrike" dirty="0">
                          <a:effectLst/>
                          <a:latin typeface="Arial" panose="020B0604020202020204" pitchFamily="34" charset="0"/>
                        </a:rPr>
                        <a:t>21 700,00 €</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tc>
                  <a:txBody>
                    <a:bodyPr/>
                    <a:lstStyle/>
                    <a:p>
                      <a:pPr algn="ctr" fontAlgn="b"/>
                      <a:r>
                        <a:rPr lang="fr-FR" sz="2400" b="0" i="0" u="none" strike="noStrike" dirty="0">
                          <a:effectLst/>
                          <a:latin typeface="Arial" panose="020B0604020202020204" pitchFamily="34" charset="0"/>
                        </a:rPr>
                        <a:t>1 599,13 €</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tc>
                  <a:txBody>
                    <a:bodyPr/>
                    <a:lstStyle/>
                    <a:p>
                      <a:pPr algn="ctr" fontAlgn="b"/>
                      <a:r>
                        <a:rPr lang="fr-FR" sz="2400" b="0" i="0" u="none" strike="noStrike" dirty="0">
                          <a:effectLst/>
                          <a:latin typeface="Arial" panose="020B0604020202020204" pitchFamily="34" charset="0"/>
                        </a:rPr>
                        <a:t>23 299,13 €</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extLst>
                  <a:ext uri="{0D108BD9-81ED-4DB2-BD59-A6C34878D82A}">
                    <a16:rowId xmlns:a16="http://schemas.microsoft.com/office/drawing/2014/main" val="2940809937"/>
                  </a:ext>
                </a:extLst>
              </a:tr>
              <a:tr h="778271">
                <a:tc>
                  <a:txBody>
                    <a:bodyPr/>
                    <a:lstStyle/>
                    <a:p>
                      <a:pPr algn="ctr" fontAlgn="ctr"/>
                      <a:r>
                        <a:rPr lang="fr-FR" sz="2400" b="0" i="0" u="none" strike="noStrike">
                          <a:effectLst/>
                          <a:latin typeface="Arial" panose="020B0604020202020204" pitchFamily="34" charset="0"/>
                        </a:rPr>
                        <a:t>2</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fr-FR" sz="2400" b="0" i="0" u="none" strike="noStrike">
                          <a:effectLst/>
                          <a:latin typeface="Arial" panose="020B0604020202020204" pitchFamily="34" charset="0"/>
                        </a:rPr>
                        <a:t>R+1</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fr-FR" sz="2400" b="0" i="0" u="none" strike="noStrike" dirty="0">
                          <a:effectLst/>
                          <a:latin typeface="Arial" panose="020B0604020202020204" pitchFamily="34" charset="0"/>
                        </a:rPr>
                        <a:t>9 </a:t>
                      </a:r>
                      <a:r>
                        <a:rPr lang="fr-FR" sz="2400" b="0" i="0" u="none" strike="noStrike" dirty="0" err="1">
                          <a:effectLst/>
                          <a:latin typeface="Arial" panose="020B0604020202020204" pitchFamily="34" charset="0"/>
                        </a:rPr>
                        <a:t>Pkgs</a:t>
                      </a:r>
                      <a:endParaRPr lang="fr-FR" sz="2400" b="0" i="0" u="none" strike="noStrike" dirty="0">
                        <a:effectLst/>
                        <a:latin typeface="Arial" panose="020B0604020202020204" pitchFamily="34" charset="0"/>
                      </a:endParaRP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fr-FR" sz="2400" b="0" i="0" u="none" strike="noStrike" dirty="0">
                          <a:effectLst/>
                          <a:latin typeface="Arial" panose="020B0604020202020204" pitchFamily="34" charset="0"/>
                        </a:rPr>
                        <a:t>196 m²</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fr-FR" sz="2400" b="0" i="0" u="none" strike="noStrike" dirty="0">
                          <a:effectLst/>
                          <a:latin typeface="Arial" panose="020B0604020202020204" pitchFamily="34" charset="0"/>
                        </a:rPr>
                        <a:t>225 m²</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fr-FR" sz="2400" b="0" i="0" u="none" strike="noStrike">
                          <a:effectLst/>
                          <a:latin typeface="Arial" panose="020B0604020202020204" pitchFamily="34" charset="0"/>
                        </a:rPr>
                        <a:t>31 500,00 €</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fr-FR" sz="2400" b="0" i="0" u="none" strike="noStrike">
                          <a:effectLst/>
                          <a:latin typeface="Arial" panose="020B0604020202020204" pitchFamily="34" charset="0"/>
                        </a:rPr>
                        <a:t>2 321,32 €</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fr-FR" sz="2400" b="0" i="0" u="none" strike="noStrike" dirty="0">
                          <a:effectLst/>
                          <a:latin typeface="Arial" panose="020B0604020202020204" pitchFamily="34" charset="0"/>
                        </a:rPr>
                        <a:t>33 821,32 €</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50964204"/>
                  </a:ext>
                </a:extLst>
              </a:tr>
              <a:tr h="778271">
                <a:tc>
                  <a:txBody>
                    <a:bodyPr/>
                    <a:lstStyle/>
                    <a:p>
                      <a:pPr algn="ctr" fontAlgn="ctr"/>
                      <a:r>
                        <a:rPr lang="fr-FR" sz="2400" b="0" i="0" u="none" strike="noStrike" dirty="0">
                          <a:effectLst/>
                          <a:latin typeface="Arial" panose="020B0604020202020204" pitchFamily="34" charset="0"/>
                        </a:rPr>
                        <a:t>3</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tc>
                  <a:txBody>
                    <a:bodyPr/>
                    <a:lstStyle/>
                    <a:p>
                      <a:pPr algn="ctr" fontAlgn="ctr"/>
                      <a:r>
                        <a:rPr lang="fr-FR" sz="2400" b="0" i="0" u="none" strike="noStrike" dirty="0">
                          <a:effectLst/>
                          <a:latin typeface="Arial" panose="020B0604020202020204" pitchFamily="34" charset="0"/>
                        </a:rPr>
                        <a:t>R+1</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tc>
                  <a:txBody>
                    <a:bodyPr/>
                    <a:lstStyle/>
                    <a:p>
                      <a:pPr algn="ctr" fontAlgn="b"/>
                      <a:r>
                        <a:rPr lang="fr-FR" sz="2400" b="0" i="0" u="none" strike="noStrike" dirty="0">
                          <a:effectLst/>
                          <a:latin typeface="Arial" panose="020B0604020202020204" pitchFamily="34" charset="0"/>
                        </a:rPr>
                        <a:t>5 </a:t>
                      </a:r>
                      <a:r>
                        <a:rPr lang="fr-FR" sz="2400" b="0" i="0" u="none" strike="noStrike" dirty="0" err="1">
                          <a:effectLst/>
                          <a:latin typeface="Arial" panose="020B0604020202020204" pitchFamily="34" charset="0"/>
                        </a:rPr>
                        <a:t>Pkgs</a:t>
                      </a:r>
                      <a:endParaRPr lang="fr-FR" sz="2400" b="0" i="0" u="none" strike="noStrike" dirty="0">
                        <a:effectLst/>
                        <a:latin typeface="Arial" panose="020B0604020202020204" pitchFamily="34" charset="0"/>
                      </a:endParaRP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tc>
                  <a:txBody>
                    <a:bodyPr/>
                    <a:lstStyle/>
                    <a:p>
                      <a:pPr algn="ctr" fontAlgn="ctr"/>
                      <a:r>
                        <a:rPr lang="fr-FR" sz="2400" b="0" i="0" u="none" strike="noStrike" dirty="0">
                          <a:effectLst/>
                          <a:latin typeface="Arial" panose="020B0604020202020204" pitchFamily="34" charset="0"/>
                        </a:rPr>
                        <a:t>97 m²</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tc>
                  <a:txBody>
                    <a:bodyPr/>
                    <a:lstStyle/>
                    <a:p>
                      <a:pPr algn="ctr" fontAlgn="ctr"/>
                      <a:r>
                        <a:rPr lang="fr-FR" sz="2400" b="0" i="0" u="none" strike="noStrike" dirty="0">
                          <a:effectLst/>
                          <a:latin typeface="Arial" panose="020B0604020202020204" pitchFamily="34" charset="0"/>
                        </a:rPr>
                        <a:t>111 m²</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tc>
                  <a:txBody>
                    <a:bodyPr/>
                    <a:lstStyle/>
                    <a:p>
                      <a:pPr algn="ctr" fontAlgn="b"/>
                      <a:r>
                        <a:rPr lang="fr-FR" sz="2400" b="0" i="0" u="none" strike="noStrike" dirty="0">
                          <a:effectLst/>
                          <a:latin typeface="Arial" panose="020B0604020202020204" pitchFamily="34" charset="0"/>
                        </a:rPr>
                        <a:t>15 540,00 €</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tc>
                  <a:txBody>
                    <a:bodyPr/>
                    <a:lstStyle/>
                    <a:p>
                      <a:pPr algn="ctr" fontAlgn="b"/>
                      <a:r>
                        <a:rPr lang="fr-FR" sz="2400" b="0" i="0" u="none" strike="noStrike" dirty="0">
                          <a:effectLst/>
                          <a:latin typeface="Arial" panose="020B0604020202020204" pitchFamily="34" charset="0"/>
                        </a:rPr>
                        <a:t>1 145,19 €</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tc>
                  <a:txBody>
                    <a:bodyPr/>
                    <a:lstStyle/>
                    <a:p>
                      <a:pPr algn="ctr" fontAlgn="b"/>
                      <a:r>
                        <a:rPr lang="fr-FR" sz="2400" b="0" i="0" u="none" strike="noStrike" dirty="0">
                          <a:effectLst/>
                          <a:latin typeface="Arial" panose="020B0604020202020204" pitchFamily="34" charset="0"/>
                        </a:rPr>
                        <a:t>16 685,19 €</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extLst>
                  <a:ext uri="{0D108BD9-81ED-4DB2-BD59-A6C34878D82A}">
                    <a16:rowId xmlns:a16="http://schemas.microsoft.com/office/drawing/2014/main" val="1695943"/>
                  </a:ext>
                </a:extLst>
              </a:tr>
              <a:tr h="778271">
                <a:tc>
                  <a:txBody>
                    <a:bodyPr/>
                    <a:lstStyle/>
                    <a:p>
                      <a:pPr algn="ctr" fontAlgn="ctr"/>
                      <a:r>
                        <a:rPr lang="fr-FR" sz="2400" b="0" i="0" u="none" strike="noStrike" dirty="0">
                          <a:effectLst/>
                          <a:latin typeface="Arial" panose="020B0604020202020204" pitchFamily="34" charset="0"/>
                        </a:rPr>
                        <a:t>4</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fr-FR" sz="2400" b="0" i="0" u="none" strike="noStrike" dirty="0">
                          <a:effectLst/>
                          <a:latin typeface="Arial" panose="020B0604020202020204" pitchFamily="34" charset="0"/>
                        </a:rPr>
                        <a:t>R+1</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fr-FR" sz="2400" b="0" i="0" u="none" strike="noStrike" dirty="0">
                          <a:effectLst/>
                          <a:latin typeface="Arial" panose="020B0604020202020204" pitchFamily="34" charset="0"/>
                        </a:rPr>
                        <a:t>3 </a:t>
                      </a:r>
                      <a:r>
                        <a:rPr lang="fr-FR" sz="2400" b="0" i="0" u="none" strike="noStrike" dirty="0" err="1">
                          <a:effectLst/>
                          <a:latin typeface="Arial" panose="020B0604020202020204" pitchFamily="34" charset="0"/>
                        </a:rPr>
                        <a:t>Pkgs</a:t>
                      </a:r>
                      <a:endParaRPr lang="fr-FR" sz="2400" b="0" i="0" u="none" strike="noStrike" dirty="0">
                        <a:effectLst/>
                        <a:latin typeface="Arial" panose="020B0604020202020204" pitchFamily="34" charset="0"/>
                      </a:endParaRP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fr-FR" sz="2400" b="0" i="0" u="none" strike="noStrike" dirty="0">
                          <a:effectLst/>
                          <a:latin typeface="Arial" panose="020B0604020202020204" pitchFamily="34" charset="0"/>
                        </a:rPr>
                        <a:t>67 m²</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fr-FR" sz="2400" b="0" i="0" u="none" strike="noStrike" dirty="0">
                          <a:effectLst/>
                          <a:latin typeface="Arial" panose="020B0604020202020204" pitchFamily="34" charset="0"/>
                        </a:rPr>
                        <a:t>76 m²</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fr-FR" sz="2400" b="0" i="0" u="none" strike="noStrike">
                          <a:effectLst/>
                          <a:latin typeface="Arial" panose="020B0604020202020204" pitchFamily="34" charset="0"/>
                        </a:rPr>
                        <a:t>10 640,00 €</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fr-FR" sz="2400" b="0" i="0" u="none" strike="noStrike">
                          <a:effectLst/>
                          <a:latin typeface="Arial" panose="020B0604020202020204" pitchFamily="34" charset="0"/>
                        </a:rPr>
                        <a:t>784,09 €</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fr-FR" sz="2400" b="0" i="0" u="none" strike="noStrike" dirty="0">
                          <a:effectLst/>
                          <a:latin typeface="Arial" panose="020B0604020202020204" pitchFamily="34" charset="0"/>
                        </a:rPr>
                        <a:t>11 424,09 €</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69023936"/>
                  </a:ext>
                </a:extLst>
              </a:tr>
              <a:tr h="778271">
                <a:tc>
                  <a:txBody>
                    <a:bodyPr/>
                    <a:lstStyle/>
                    <a:p>
                      <a:pPr algn="ctr" fontAlgn="ctr"/>
                      <a:r>
                        <a:rPr lang="fr-FR" sz="2400" b="0" i="0" u="none" strike="noStrike" dirty="0">
                          <a:effectLst/>
                          <a:latin typeface="Arial" panose="020B0604020202020204" pitchFamily="34" charset="0"/>
                        </a:rPr>
                        <a:t>1</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tc>
                  <a:txBody>
                    <a:bodyPr/>
                    <a:lstStyle/>
                    <a:p>
                      <a:pPr algn="ctr" fontAlgn="ctr"/>
                      <a:r>
                        <a:rPr lang="fr-FR" sz="2400" b="0" i="0" u="none" strike="noStrike" dirty="0">
                          <a:effectLst/>
                          <a:latin typeface="Arial" panose="020B0604020202020204" pitchFamily="34" charset="0"/>
                        </a:rPr>
                        <a:t>R+2</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tc>
                  <a:txBody>
                    <a:bodyPr/>
                    <a:lstStyle/>
                    <a:p>
                      <a:pPr algn="ctr" fontAlgn="b"/>
                      <a:r>
                        <a:rPr lang="fr-FR" sz="2400" b="0" i="0" u="none" strike="noStrike" dirty="0">
                          <a:effectLst/>
                          <a:latin typeface="Arial" panose="020B0604020202020204" pitchFamily="34" charset="0"/>
                        </a:rPr>
                        <a:t>6 </a:t>
                      </a:r>
                      <a:r>
                        <a:rPr lang="fr-FR" sz="2400" b="0" i="0" u="none" strike="noStrike" dirty="0" err="1">
                          <a:effectLst/>
                          <a:latin typeface="Arial" panose="020B0604020202020204" pitchFamily="34" charset="0"/>
                        </a:rPr>
                        <a:t>Pkgs</a:t>
                      </a:r>
                      <a:endParaRPr lang="fr-FR" sz="2400" b="0" i="0" u="none" strike="noStrike" dirty="0">
                        <a:effectLst/>
                        <a:latin typeface="Arial" panose="020B0604020202020204" pitchFamily="34" charset="0"/>
                      </a:endParaRP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tc>
                  <a:txBody>
                    <a:bodyPr/>
                    <a:lstStyle/>
                    <a:p>
                      <a:pPr algn="ctr" fontAlgn="ctr"/>
                      <a:r>
                        <a:rPr lang="fr-FR" sz="2400" b="0" i="0" u="none" strike="noStrike" dirty="0">
                          <a:effectLst/>
                          <a:latin typeface="Arial" panose="020B0604020202020204" pitchFamily="34" charset="0"/>
                        </a:rPr>
                        <a:t>136 m²</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tc>
                  <a:txBody>
                    <a:bodyPr/>
                    <a:lstStyle/>
                    <a:p>
                      <a:pPr algn="ctr" fontAlgn="ctr"/>
                      <a:r>
                        <a:rPr lang="fr-FR" sz="2400" b="0" i="0" u="none" strike="noStrike" dirty="0">
                          <a:effectLst/>
                          <a:latin typeface="Arial" panose="020B0604020202020204" pitchFamily="34" charset="0"/>
                        </a:rPr>
                        <a:t>155 m²</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tc>
                  <a:txBody>
                    <a:bodyPr/>
                    <a:lstStyle/>
                    <a:p>
                      <a:pPr algn="ctr" fontAlgn="ctr"/>
                      <a:r>
                        <a:rPr lang="fr-FR" sz="2400" b="0" i="0" u="none" strike="noStrike" dirty="0">
                          <a:effectLst/>
                          <a:latin typeface="Arial" panose="020B0604020202020204" pitchFamily="34" charset="0"/>
                        </a:rPr>
                        <a:t>21 700,00 €</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tc>
                  <a:txBody>
                    <a:bodyPr/>
                    <a:lstStyle/>
                    <a:p>
                      <a:pPr algn="ctr" fontAlgn="b"/>
                      <a:r>
                        <a:rPr lang="fr-FR" sz="2400" b="0" i="0" u="none" strike="noStrike" dirty="0">
                          <a:effectLst/>
                          <a:latin typeface="Arial" panose="020B0604020202020204" pitchFamily="34" charset="0"/>
                        </a:rPr>
                        <a:t>1 599,13 €</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tc>
                  <a:txBody>
                    <a:bodyPr/>
                    <a:lstStyle/>
                    <a:p>
                      <a:pPr algn="ctr" fontAlgn="b"/>
                      <a:r>
                        <a:rPr lang="fr-FR" sz="2400" b="0" i="0" u="none" strike="noStrike" dirty="0">
                          <a:effectLst/>
                          <a:latin typeface="Arial" panose="020B0604020202020204" pitchFamily="34" charset="0"/>
                        </a:rPr>
                        <a:t>23 299,13 €</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extLst>
                  <a:ext uri="{0D108BD9-81ED-4DB2-BD59-A6C34878D82A}">
                    <a16:rowId xmlns:a16="http://schemas.microsoft.com/office/drawing/2014/main" val="2002837173"/>
                  </a:ext>
                </a:extLst>
              </a:tr>
              <a:tr h="778271">
                <a:tc>
                  <a:txBody>
                    <a:bodyPr/>
                    <a:lstStyle/>
                    <a:p>
                      <a:pPr algn="ctr" fontAlgn="ctr"/>
                      <a:r>
                        <a:rPr lang="fr-FR" sz="2400" b="0" i="0" u="none" strike="noStrike" dirty="0">
                          <a:effectLst/>
                          <a:latin typeface="Arial" panose="020B0604020202020204" pitchFamily="34" charset="0"/>
                        </a:rPr>
                        <a:t>2</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fr-FR" sz="2400" b="0" i="0" u="none" strike="noStrike" dirty="0">
                          <a:effectLst/>
                          <a:latin typeface="Arial" panose="020B0604020202020204" pitchFamily="34" charset="0"/>
                        </a:rPr>
                        <a:t>R+2</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fr-FR" sz="2400" b="0" i="0" u="none" strike="noStrike" dirty="0">
                          <a:effectLst/>
                          <a:latin typeface="Arial" panose="020B0604020202020204" pitchFamily="34" charset="0"/>
                        </a:rPr>
                        <a:t>9 </a:t>
                      </a:r>
                      <a:r>
                        <a:rPr lang="fr-FR" sz="2400" b="0" i="0" u="none" strike="noStrike" dirty="0" err="1">
                          <a:effectLst/>
                          <a:latin typeface="Arial" panose="020B0604020202020204" pitchFamily="34" charset="0"/>
                        </a:rPr>
                        <a:t>Pkgs</a:t>
                      </a:r>
                      <a:endParaRPr lang="fr-FR" sz="2400" b="0" i="0" u="none" strike="noStrike" dirty="0">
                        <a:effectLst/>
                        <a:latin typeface="Arial" panose="020B0604020202020204" pitchFamily="34" charset="0"/>
                      </a:endParaRP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fr-FR" sz="2400" b="0" i="0" u="none" strike="noStrike" dirty="0">
                          <a:effectLst/>
                          <a:latin typeface="Arial" panose="020B0604020202020204" pitchFamily="34" charset="0"/>
                        </a:rPr>
                        <a:t>196 m²</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fr-FR" sz="2400" b="0" i="0" u="none" strike="noStrike" dirty="0">
                          <a:effectLst/>
                          <a:latin typeface="Arial" panose="020B0604020202020204" pitchFamily="34" charset="0"/>
                        </a:rPr>
                        <a:t>225 m²</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fr-FR" sz="2400" b="0" i="0" u="none" strike="noStrike">
                          <a:effectLst/>
                          <a:latin typeface="Arial" panose="020B0604020202020204" pitchFamily="34" charset="0"/>
                        </a:rPr>
                        <a:t>31 500,00 €</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fr-FR" sz="2400" b="0" i="0" u="none" strike="noStrike">
                          <a:effectLst/>
                          <a:latin typeface="Arial" panose="020B0604020202020204" pitchFamily="34" charset="0"/>
                        </a:rPr>
                        <a:t>2 321,32 €</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fr-FR" sz="2400" b="0" i="0" u="none" strike="noStrike" dirty="0">
                          <a:effectLst/>
                          <a:latin typeface="Arial" panose="020B0604020202020204" pitchFamily="34" charset="0"/>
                        </a:rPr>
                        <a:t>33 821,32 €</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56157767"/>
                  </a:ext>
                </a:extLst>
              </a:tr>
              <a:tr h="778271">
                <a:tc>
                  <a:txBody>
                    <a:bodyPr/>
                    <a:lstStyle/>
                    <a:p>
                      <a:pPr algn="ctr" fontAlgn="ctr"/>
                      <a:r>
                        <a:rPr lang="fr-FR" sz="2400" b="0" i="0" u="none" strike="noStrike" dirty="0">
                          <a:effectLst/>
                          <a:latin typeface="Arial" panose="020B0604020202020204" pitchFamily="34" charset="0"/>
                        </a:rPr>
                        <a:t>3</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tc>
                  <a:txBody>
                    <a:bodyPr/>
                    <a:lstStyle/>
                    <a:p>
                      <a:pPr algn="ctr" fontAlgn="ctr"/>
                      <a:r>
                        <a:rPr lang="fr-FR" sz="2400" b="0" i="0" u="none" strike="noStrike" dirty="0">
                          <a:effectLst/>
                          <a:latin typeface="Arial" panose="020B0604020202020204" pitchFamily="34" charset="0"/>
                        </a:rPr>
                        <a:t>R+2</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tc>
                  <a:txBody>
                    <a:bodyPr/>
                    <a:lstStyle/>
                    <a:p>
                      <a:pPr algn="ctr" fontAlgn="b"/>
                      <a:r>
                        <a:rPr lang="fr-FR" sz="2400" b="0" i="0" u="none" strike="noStrike" dirty="0">
                          <a:effectLst/>
                          <a:latin typeface="Arial" panose="020B0604020202020204" pitchFamily="34" charset="0"/>
                        </a:rPr>
                        <a:t>5 </a:t>
                      </a:r>
                      <a:r>
                        <a:rPr lang="fr-FR" sz="2400" b="0" i="0" u="none" strike="noStrike" dirty="0" err="1">
                          <a:effectLst/>
                          <a:latin typeface="Arial" panose="020B0604020202020204" pitchFamily="34" charset="0"/>
                        </a:rPr>
                        <a:t>Pkgs</a:t>
                      </a:r>
                      <a:endParaRPr lang="fr-FR" sz="2400" b="0" i="0" u="none" strike="noStrike" dirty="0">
                        <a:effectLst/>
                        <a:latin typeface="Arial" panose="020B0604020202020204" pitchFamily="34" charset="0"/>
                      </a:endParaRP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tc>
                  <a:txBody>
                    <a:bodyPr/>
                    <a:lstStyle/>
                    <a:p>
                      <a:pPr algn="ctr" fontAlgn="ctr"/>
                      <a:r>
                        <a:rPr lang="fr-FR" sz="2400" b="0" i="0" u="none" strike="noStrike" dirty="0">
                          <a:effectLst/>
                          <a:latin typeface="Arial" panose="020B0604020202020204" pitchFamily="34" charset="0"/>
                        </a:rPr>
                        <a:t>97 m²</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tc>
                  <a:txBody>
                    <a:bodyPr/>
                    <a:lstStyle/>
                    <a:p>
                      <a:pPr algn="ctr" fontAlgn="ctr"/>
                      <a:r>
                        <a:rPr lang="fr-FR" sz="2400" b="0" i="0" u="none" strike="noStrike" dirty="0">
                          <a:effectLst/>
                          <a:latin typeface="Arial" panose="020B0604020202020204" pitchFamily="34" charset="0"/>
                        </a:rPr>
                        <a:t>111 m²</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tc>
                  <a:txBody>
                    <a:bodyPr/>
                    <a:lstStyle/>
                    <a:p>
                      <a:pPr algn="ctr" fontAlgn="ctr"/>
                      <a:r>
                        <a:rPr lang="fr-FR" sz="2400" b="0" i="0" u="none" strike="noStrike" dirty="0">
                          <a:effectLst/>
                          <a:latin typeface="Arial" panose="020B0604020202020204" pitchFamily="34" charset="0"/>
                        </a:rPr>
                        <a:t>15 540,00 €</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tc>
                  <a:txBody>
                    <a:bodyPr/>
                    <a:lstStyle/>
                    <a:p>
                      <a:pPr algn="ctr" fontAlgn="b"/>
                      <a:r>
                        <a:rPr lang="fr-FR" sz="2400" b="0" i="0" u="none" strike="noStrike" dirty="0">
                          <a:effectLst/>
                          <a:latin typeface="Arial" panose="020B0604020202020204" pitchFamily="34" charset="0"/>
                        </a:rPr>
                        <a:t>1 145,19 €</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tc>
                  <a:txBody>
                    <a:bodyPr/>
                    <a:lstStyle/>
                    <a:p>
                      <a:pPr algn="ctr" fontAlgn="b"/>
                      <a:r>
                        <a:rPr lang="fr-FR" sz="2400" b="0" i="0" u="none" strike="noStrike" dirty="0">
                          <a:effectLst/>
                          <a:latin typeface="Arial" panose="020B0604020202020204" pitchFamily="34" charset="0"/>
                        </a:rPr>
                        <a:t>16 685,19 €</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6D0EC"/>
                    </a:solidFill>
                  </a:tcPr>
                </a:tc>
                <a:extLst>
                  <a:ext uri="{0D108BD9-81ED-4DB2-BD59-A6C34878D82A}">
                    <a16:rowId xmlns:a16="http://schemas.microsoft.com/office/drawing/2014/main" val="1281905526"/>
                  </a:ext>
                </a:extLst>
              </a:tr>
              <a:tr h="778271">
                <a:tc>
                  <a:txBody>
                    <a:bodyPr/>
                    <a:lstStyle/>
                    <a:p>
                      <a:pPr algn="ctr" fontAlgn="ctr"/>
                      <a:r>
                        <a:rPr lang="fr-FR" sz="2400" b="0" i="0" u="none" strike="noStrike" dirty="0">
                          <a:effectLst/>
                          <a:latin typeface="Arial" panose="020B0604020202020204" pitchFamily="34" charset="0"/>
                        </a:rPr>
                        <a:t>4</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fr-FR" sz="2400" b="0" i="0" u="none" strike="noStrike" dirty="0">
                          <a:effectLst/>
                          <a:latin typeface="Arial" panose="020B0604020202020204" pitchFamily="34" charset="0"/>
                        </a:rPr>
                        <a:t>R+2</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fr-FR" sz="2400" b="0" i="0" u="none" strike="noStrike" dirty="0">
                          <a:effectLst/>
                          <a:latin typeface="Arial" panose="020B0604020202020204" pitchFamily="34" charset="0"/>
                        </a:rPr>
                        <a:t>3 </a:t>
                      </a:r>
                      <a:r>
                        <a:rPr lang="fr-FR" sz="2400" b="0" i="0" u="none" strike="noStrike" dirty="0" err="1">
                          <a:effectLst/>
                          <a:latin typeface="Arial" panose="020B0604020202020204" pitchFamily="34" charset="0"/>
                        </a:rPr>
                        <a:t>Pkgs</a:t>
                      </a:r>
                      <a:endParaRPr lang="fr-FR" sz="2400" b="0" i="0" u="none" strike="noStrike" dirty="0">
                        <a:effectLst/>
                        <a:latin typeface="Arial" panose="020B0604020202020204" pitchFamily="34" charset="0"/>
                      </a:endParaRP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fr-FR" sz="2400" b="0" i="0" u="none" strike="noStrike" dirty="0">
                          <a:effectLst/>
                          <a:latin typeface="Arial" panose="020B0604020202020204" pitchFamily="34" charset="0"/>
                        </a:rPr>
                        <a:t>67 m²</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fr-FR" sz="2400" b="0" i="0" u="none" strike="noStrike" dirty="0">
                          <a:effectLst/>
                          <a:latin typeface="Arial" panose="020B0604020202020204" pitchFamily="34" charset="0"/>
                        </a:rPr>
                        <a:t>76 m²</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fr-FR" sz="2400" b="0" i="0" u="none" strike="noStrike">
                          <a:effectLst/>
                          <a:latin typeface="Arial" panose="020B0604020202020204" pitchFamily="34" charset="0"/>
                        </a:rPr>
                        <a:t>10 640,00 €</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fr-FR" sz="2400" b="0" i="0" u="none" strike="noStrike">
                          <a:effectLst/>
                          <a:latin typeface="Arial" panose="020B0604020202020204" pitchFamily="34" charset="0"/>
                        </a:rPr>
                        <a:t>784,09 €</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fr-FR" sz="2400" b="0" i="0" u="none" strike="noStrike" dirty="0">
                          <a:effectLst/>
                          <a:latin typeface="Arial" panose="020B0604020202020204" pitchFamily="34" charset="0"/>
                        </a:rPr>
                        <a:t>11 424,09 €</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76565142"/>
                  </a:ext>
                </a:extLst>
              </a:tr>
              <a:tr h="778271">
                <a:tc gridSpan="2">
                  <a:txBody>
                    <a:bodyPr/>
                    <a:lstStyle/>
                    <a:p>
                      <a:pPr algn="ctr" fontAlgn="b"/>
                      <a:r>
                        <a:rPr lang="fr-FR" sz="2400" b="1" i="0" u="none" strike="noStrike" dirty="0">
                          <a:effectLst/>
                          <a:latin typeface="Arial" panose="020B0604020202020204" pitchFamily="34" charset="0"/>
                        </a:rPr>
                        <a:t>Total Bureaux </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fr-FR" sz="1200" b="1" i="0" u="none" strike="noStrike" dirty="0">
                        <a:effectLst/>
                        <a:latin typeface="Arial" panose="020B0604020202020204" pitchFamily="34" charset="0"/>
                      </a:endParaRPr>
                    </a:p>
                  </a:txBody>
                  <a:tcPr marL="4493" marR="4493" marT="44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2400" b="1" i="0" u="none" strike="noStrike" dirty="0">
                          <a:effectLst/>
                          <a:latin typeface="Arial" panose="020B0604020202020204" pitchFamily="34" charset="0"/>
                        </a:rPr>
                        <a:t>69 </a:t>
                      </a:r>
                      <a:r>
                        <a:rPr lang="fr-FR" sz="2400" b="1" i="0" u="none" strike="noStrike" dirty="0" err="1">
                          <a:effectLst/>
                          <a:latin typeface="Arial" panose="020B0604020202020204" pitchFamily="34" charset="0"/>
                        </a:rPr>
                        <a:t>Pkgs</a:t>
                      </a:r>
                      <a:endParaRPr lang="fr-FR" sz="2400" b="1" i="0" u="none" strike="noStrike" dirty="0">
                        <a:effectLst/>
                        <a:latin typeface="Arial" panose="020B0604020202020204" pitchFamily="34" charset="0"/>
                      </a:endParaRP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2400" b="1" i="0" u="none" strike="noStrike" dirty="0">
                          <a:effectLst/>
                          <a:latin typeface="Arial" panose="020B0604020202020204" pitchFamily="34" charset="0"/>
                        </a:rPr>
                        <a:t>1463 m²</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2400" b="1" i="0" u="none" strike="noStrike" dirty="0">
                          <a:effectLst/>
                          <a:latin typeface="Arial" panose="020B0604020202020204" pitchFamily="34" charset="0"/>
                        </a:rPr>
                        <a:t>1672 m²</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2400" b="1" i="0" u="none" strike="noStrike" dirty="0">
                          <a:effectLst/>
                          <a:latin typeface="Arial" panose="020B0604020202020204" pitchFamily="34" charset="0"/>
                        </a:rPr>
                        <a:t>234 080,00 €</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2400" b="1" i="0" u="none" strike="noStrike" dirty="0">
                          <a:effectLst/>
                          <a:latin typeface="Arial" panose="020B0604020202020204" pitchFamily="34" charset="0"/>
                        </a:rPr>
                        <a:t>17 250,00 €</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2400" b="1" i="0" u="none" strike="noStrike" dirty="0">
                          <a:effectLst/>
                          <a:latin typeface="Arial" panose="020B0604020202020204" pitchFamily="34" charset="0"/>
                        </a:rPr>
                        <a:t>251 330,00 €</a:t>
                      </a:r>
                    </a:p>
                  </a:txBody>
                  <a:tcPr marL="8984" marR="8984" marT="89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2542222"/>
                  </a:ext>
                </a:extLst>
              </a:tr>
            </a:tbl>
          </a:graphicData>
        </a:graphic>
      </p:graphicFrame>
      <p:sp>
        <p:nvSpPr>
          <p:cNvPr id="8" name="ZoneTexte 7">
            <a:extLst>
              <a:ext uri="{FF2B5EF4-FFF2-40B4-BE49-F238E27FC236}">
                <a16:creationId xmlns:a16="http://schemas.microsoft.com/office/drawing/2014/main" id="{13EA6025-0840-4972-B06D-18A2DE80647F}"/>
              </a:ext>
            </a:extLst>
          </p:cNvPr>
          <p:cNvSpPr txBox="1"/>
          <p:nvPr/>
        </p:nvSpPr>
        <p:spPr>
          <a:xfrm>
            <a:off x="19508423" y="2723088"/>
            <a:ext cx="4826642" cy="2861681"/>
          </a:xfrm>
          <a:prstGeom prst="rect">
            <a:avLst/>
          </a:prstGeom>
          <a:noFill/>
        </p:spPr>
        <p:txBody>
          <a:bodyPr wrap="none" rtlCol="0">
            <a:spAutoFit/>
          </a:bodyPr>
          <a:lstStyle/>
          <a:p>
            <a:pPr defTabSz="1828343"/>
            <a:r>
              <a:rPr lang="fr-FR" sz="3599" dirty="0">
                <a:latin typeface="Raleway Light"/>
              </a:rPr>
              <a:t>Soit loyer bureaux = </a:t>
            </a:r>
          </a:p>
          <a:p>
            <a:pPr defTabSz="1828343"/>
            <a:r>
              <a:rPr lang="fr-FR" sz="3599" dirty="0">
                <a:latin typeface="Raleway Light"/>
              </a:rPr>
              <a:t>140€ HT HC / m² / an</a:t>
            </a:r>
          </a:p>
          <a:p>
            <a:pPr defTabSz="1828343"/>
            <a:endParaRPr lang="fr-FR" sz="3599" dirty="0">
              <a:latin typeface="Raleway Light"/>
            </a:endParaRPr>
          </a:p>
          <a:p>
            <a:pPr defTabSz="1828343"/>
            <a:r>
              <a:rPr lang="fr-FR" sz="3599" dirty="0">
                <a:latin typeface="Raleway Light"/>
              </a:rPr>
              <a:t>Soit loyer parking =</a:t>
            </a:r>
          </a:p>
          <a:p>
            <a:pPr defTabSz="1828343"/>
            <a:r>
              <a:rPr lang="fr-FR" sz="3599" dirty="0">
                <a:latin typeface="Raleway Light"/>
              </a:rPr>
              <a:t>250€ HT HC / </a:t>
            </a:r>
            <a:r>
              <a:rPr lang="fr-FR" sz="3599" dirty="0" err="1">
                <a:latin typeface="Raleway Light"/>
              </a:rPr>
              <a:t>pkg</a:t>
            </a:r>
            <a:r>
              <a:rPr lang="fr-FR" sz="3599" dirty="0">
                <a:latin typeface="Raleway Light"/>
              </a:rPr>
              <a:t> / an</a:t>
            </a:r>
          </a:p>
        </p:txBody>
      </p:sp>
      <p:sp>
        <p:nvSpPr>
          <p:cNvPr id="3" name="Accolade fermante 2">
            <a:extLst>
              <a:ext uri="{FF2B5EF4-FFF2-40B4-BE49-F238E27FC236}">
                <a16:creationId xmlns:a16="http://schemas.microsoft.com/office/drawing/2014/main" id="{88C0A301-E987-4F2B-9F07-41B0342D2261}"/>
              </a:ext>
            </a:extLst>
          </p:cNvPr>
          <p:cNvSpPr/>
          <p:nvPr/>
        </p:nvSpPr>
        <p:spPr>
          <a:xfrm>
            <a:off x="17806560" y="9570014"/>
            <a:ext cx="456365" cy="2350022"/>
          </a:xfrm>
          <a:prstGeom prst="rightBrace">
            <a:avLst>
              <a:gd name="adj1" fmla="val 37771"/>
              <a:gd name="adj2" fmla="val 52161"/>
            </a:avLst>
          </a:prstGeom>
          <a:ln w="28575">
            <a:solidFill>
              <a:srgbClr val="131D3A"/>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828343"/>
            <a:endParaRPr lang="fr-FR" sz="3599">
              <a:solidFill>
                <a:prstClr val="black"/>
              </a:solidFill>
              <a:latin typeface="Calibri" panose="020F0502020204030204"/>
            </a:endParaRPr>
          </a:p>
        </p:txBody>
      </p:sp>
      <p:sp>
        <p:nvSpPr>
          <p:cNvPr id="9" name="ZoneTexte 8">
            <a:extLst>
              <a:ext uri="{FF2B5EF4-FFF2-40B4-BE49-F238E27FC236}">
                <a16:creationId xmlns:a16="http://schemas.microsoft.com/office/drawing/2014/main" id="{7EFE15DE-0B33-492F-A133-858A830B0055}"/>
              </a:ext>
            </a:extLst>
          </p:cNvPr>
          <p:cNvSpPr txBox="1"/>
          <p:nvPr/>
        </p:nvSpPr>
        <p:spPr>
          <a:xfrm>
            <a:off x="18348867" y="10416418"/>
            <a:ext cx="2302233" cy="646203"/>
          </a:xfrm>
          <a:prstGeom prst="rect">
            <a:avLst/>
          </a:prstGeom>
          <a:solidFill>
            <a:schemeClr val="bg1"/>
          </a:solidFill>
        </p:spPr>
        <p:txBody>
          <a:bodyPr wrap="none" rtlCol="0">
            <a:spAutoFit/>
          </a:bodyPr>
          <a:lstStyle/>
          <a:p>
            <a:pPr defTabSz="1828343"/>
            <a:r>
              <a:rPr lang="fr-FR" sz="3599" dirty="0">
                <a:latin typeface="Raleway Light"/>
              </a:rPr>
              <a:t>Loué : GFI</a:t>
            </a:r>
          </a:p>
        </p:txBody>
      </p:sp>
      <p:sp>
        <p:nvSpPr>
          <p:cNvPr id="10" name="Rectangle 9">
            <a:extLst>
              <a:ext uri="{FF2B5EF4-FFF2-40B4-BE49-F238E27FC236}">
                <a16:creationId xmlns:a16="http://schemas.microsoft.com/office/drawing/2014/main" id="{A64AEE7F-A101-4427-BCC2-48115D187016}"/>
              </a:ext>
            </a:extLst>
          </p:cNvPr>
          <p:cNvSpPr>
            <a:spLocks/>
          </p:cNvSpPr>
          <p:nvPr/>
        </p:nvSpPr>
        <p:spPr bwMode="auto">
          <a:xfrm>
            <a:off x="1012065" y="629478"/>
            <a:ext cx="1626775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t" anchorCtr="0">
            <a:spAutoFit/>
          </a:bodyPr>
          <a:lstStyle/>
          <a:p>
            <a:pPr defTabSz="4572000">
              <a:lnSpc>
                <a:spcPts val="7200"/>
              </a:lnSpc>
            </a:pPr>
            <a:r>
              <a:rPr lang="fr-FR" sz="6000" b="1" spc="600" dirty="0">
                <a:solidFill>
                  <a:schemeClr val="tx2"/>
                </a:solidFill>
                <a:latin typeface="Raleway Black"/>
                <a:ea typeface="Raleway Black"/>
                <a:cs typeface="Raleway Black"/>
                <a:sym typeface="Bebas Neue" charset="0"/>
              </a:rPr>
              <a:t>TABLEAU DE SURFACES - Bureaux A3 B</a:t>
            </a:r>
          </a:p>
        </p:txBody>
      </p:sp>
      <p:pic>
        <p:nvPicPr>
          <p:cNvPr id="12" name="Image 11">
            <a:extLst>
              <a:ext uri="{FF2B5EF4-FFF2-40B4-BE49-F238E27FC236}">
                <a16:creationId xmlns:a16="http://schemas.microsoft.com/office/drawing/2014/main" id="{D7A1C24E-5B36-4E67-B759-2FF942BD198F}"/>
              </a:ext>
            </a:extLst>
          </p:cNvPr>
          <p:cNvPicPr>
            <a:picLocks noChangeAspect="1"/>
          </p:cNvPicPr>
          <p:nvPr/>
        </p:nvPicPr>
        <p:blipFill>
          <a:blip r:embed="rId2"/>
          <a:stretch>
            <a:fillRect/>
          </a:stretch>
        </p:blipFill>
        <p:spPr>
          <a:xfrm>
            <a:off x="19583365" y="12290270"/>
            <a:ext cx="4284720" cy="1177052"/>
          </a:xfrm>
          <a:prstGeom prst="rect">
            <a:avLst/>
          </a:prstGeom>
        </p:spPr>
      </p:pic>
    </p:spTree>
    <p:extLst>
      <p:ext uri="{BB962C8B-B14F-4D97-AF65-F5344CB8AC3E}">
        <p14:creationId xmlns:p14="http://schemas.microsoft.com/office/powerpoint/2010/main" val="5707563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13EA6025-0840-4972-B06D-18A2DE80647F}"/>
              </a:ext>
            </a:extLst>
          </p:cNvPr>
          <p:cNvSpPr txBox="1"/>
          <p:nvPr/>
        </p:nvSpPr>
        <p:spPr>
          <a:xfrm>
            <a:off x="19508423" y="2723088"/>
            <a:ext cx="4826642" cy="2861681"/>
          </a:xfrm>
          <a:prstGeom prst="rect">
            <a:avLst/>
          </a:prstGeom>
          <a:noFill/>
        </p:spPr>
        <p:txBody>
          <a:bodyPr wrap="none" rtlCol="0">
            <a:spAutoFit/>
          </a:bodyPr>
          <a:lstStyle/>
          <a:p>
            <a:pPr defTabSz="1828343"/>
            <a:r>
              <a:rPr lang="fr-FR" sz="3599" dirty="0">
                <a:latin typeface="Raleway Light"/>
              </a:rPr>
              <a:t>Soit loyer bureaux = </a:t>
            </a:r>
          </a:p>
          <a:p>
            <a:pPr defTabSz="1828343"/>
            <a:r>
              <a:rPr lang="fr-FR" sz="3599" dirty="0">
                <a:latin typeface="Raleway Light"/>
              </a:rPr>
              <a:t>140€ HT HC / m² / an</a:t>
            </a:r>
          </a:p>
          <a:p>
            <a:pPr defTabSz="1828343"/>
            <a:endParaRPr lang="fr-FR" sz="3599" dirty="0">
              <a:latin typeface="Raleway Light"/>
            </a:endParaRPr>
          </a:p>
          <a:p>
            <a:pPr defTabSz="1828343"/>
            <a:r>
              <a:rPr lang="fr-FR" sz="3599" dirty="0">
                <a:latin typeface="Raleway Light"/>
              </a:rPr>
              <a:t>Soit loyer parking =</a:t>
            </a:r>
          </a:p>
          <a:p>
            <a:pPr defTabSz="1828343"/>
            <a:r>
              <a:rPr lang="fr-FR" sz="3599" dirty="0">
                <a:latin typeface="Raleway Light"/>
              </a:rPr>
              <a:t>250€ HT HC / </a:t>
            </a:r>
            <a:r>
              <a:rPr lang="fr-FR" sz="3599" dirty="0" err="1">
                <a:latin typeface="Raleway Light"/>
              </a:rPr>
              <a:t>pkg</a:t>
            </a:r>
            <a:r>
              <a:rPr lang="fr-FR" sz="3599" dirty="0">
                <a:latin typeface="Raleway Light"/>
              </a:rPr>
              <a:t> / an</a:t>
            </a:r>
          </a:p>
        </p:txBody>
      </p:sp>
      <p:sp>
        <p:nvSpPr>
          <p:cNvPr id="10" name="Rectangle 9">
            <a:extLst>
              <a:ext uri="{FF2B5EF4-FFF2-40B4-BE49-F238E27FC236}">
                <a16:creationId xmlns:a16="http://schemas.microsoft.com/office/drawing/2014/main" id="{A64AEE7F-A101-4427-BCC2-48115D187016}"/>
              </a:ext>
            </a:extLst>
          </p:cNvPr>
          <p:cNvSpPr>
            <a:spLocks/>
          </p:cNvSpPr>
          <p:nvPr/>
        </p:nvSpPr>
        <p:spPr bwMode="auto">
          <a:xfrm>
            <a:off x="1012065" y="629478"/>
            <a:ext cx="1626775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t" anchorCtr="0">
            <a:spAutoFit/>
          </a:bodyPr>
          <a:lstStyle/>
          <a:p>
            <a:pPr defTabSz="4572000">
              <a:lnSpc>
                <a:spcPts val="7200"/>
              </a:lnSpc>
            </a:pPr>
            <a:r>
              <a:rPr lang="fr-FR" sz="6000" b="1" spc="600" dirty="0">
                <a:solidFill>
                  <a:schemeClr val="tx2"/>
                </a:solidFill>
                <a:latin typeface="Raleway Black"/>
                <a:ea typeface="Raleway Black"/>
                <a:cs typeface="Raleway Black"/>
                <a:sym typeface="Bebas Neue" charset="0"/>
              </a:rPr>
              <a:t>TABLEAU DE SURFACES - Bureaux A4</a:t>
            </a:r>
          </a:p>
        </p:txBody>
      </p:sp>
      <p:pic>
        <p:nvPicPr>
          <p:cNvPr id="12" name="Image 11">
            <a:extLst>
              <a:ext uri="{FF2B5EF4-FFF2-40B4-BE49-F238E27FC236}">
                <a16:creationId xmlns:a16="http://schemas.microsoft.com/office/drawing/2014/main" id="{D7A1C24E-5B36-4E67-B759-2FF942BD198F}"/>
              </a:ext>
            </a:extLst>
          </p:cNvPr>
          <p:cNvPicPr>
            <a:picLocks noChangeAspect="1"/>
          </p:cNvPicPr>
          <p:nvPr/>
        </p:nvPicPr>
        <p:blipFill>
          <a:blip r:embed="rId2"/>
          <a:stretch>
            <a:fillRect/>
          </a:stretch>
        </p:blipFill>
        <p:spPr>
          <a:xfrm>
            <a:off x="19583365" y="12290270"/>
            <a:ext cx="4284720" cy="1177052"/>
          </a:xfrm>
          <a:prstGeom prst="rect">
            <a:avLst/>
          </a:prstGeom>
        </p:spPr>
      </p:pic>
      <p:graphicFrame>
        <p:nvGraphicFramePr>
          <p:cNvPr id="11" name="Tableau 10">
            <a:extLst>
              <a:ext uri="{FF2B5EF4-FFF2-40B4-BE49-F238E27FC236}">
                <a16:creationId xmlns:a16="http://schemas.microsoft.com/office/drawing/2014/main" id="{8F0EEAAF-B2A5-48F3-B8CD-59B8BF86E783}"/>
              </a:ext>
            </a:extLst>
          </p:cNvPr>
          <p:cNvGraphicFramePr>
            <a:graphicFrameLocks noGrp="1"/>
          </p:cNvGraphicFramePr>
          <p:nvPr>
            <p:extLst>
              <p:ext uri="{D42A27DB-BD31-4B8C-83A1-F6EECF244321}">
                <p14:modId xmlns:p14="http://schemas.microsoft.com/office/powerpoint/2010/main" val="418471071"/>
              </p:ext>
            </p:extLst>
          </p:nvPr>
        </p:nvGraphicFramePr>
        <p:xfrm>
          <a:off x="1274747" y="1985063"/>
          <a:ext cx="15897221" cy="11011471"/>
        </p:xfrm>
        <a:graphic>
          <a:graphicData uri="http://schemas.openxmlformats.org/drawingml/2006/table">
            <a:tbl>
              <a:tblPr/>
              <a:tblGrid>
                <a:gridCol w="1541129">
                  <a:extLst>
                    <a:ext uri="{9D8B030D-6E8A-4147-A177-3AD203B41FA5}">
                      <a16:colId xmlns:a16="http://schemas.microsoft.com/office/drawing/2014/main" val="375205871"/>
                    </a:ext>
                  </a:extLst>
                </a:gridCol>
                <a:gridCol w="2073658">
                  <a:extLst>
                    <a:ext uri="{9D8B030D-6E8A-4147-A177-3AD203B41FA5}">
                      <a16:colId xmlns:a16="http://schemas.microsoft.com/office/drawing/2014/main" val="2665666364"/>
                    </a:ext>
                  </a:extLst>
                </a:gridCol>
                <a:gridCol w="2253109">
                  <a:extLst>
                    <a:ext uri="{9D8B030D-6E8A-4147-A177-3AD203B41FA5}">
                      <a16:colId xmlns:a16="http://schemas.microsoft.com/office/drawing/2014/main" val="352858853"/>
                    </a:ext>
                  </a:extLst>
                </a:gridCol>
                <a:gridCol w="1714757">
                  <a:extLst>
                    <a:ext uri="{9D8B030D-6E8A-4147-A177-3AD203B41FA5}">
                      <a16:colId xmlns:a16="http://schemas.microsoft.com/office/drawing/2014/main" val="4274284641"/>
                    </a:ext>
                  </a:extLst>
                </a:gridCol>
                <a:gridCol w="1714755">
                  <a:extLst>
                    <a:ext uri="{9D8B030D-6E8A-4147-A177-3AD203B41FA5}">
                      <a16:colId xmlns:a16="http://schemas.microsoft.com/office/drawing/2014/main" val="4245382787"/>
                    </a:ext>
                  </a:extLst>
                </a:gridCol>
                <a:gridCol w="2771524">
                  <a:extLst>
                    <a:ext uri="{9D8B030D-6E8A-4147-A177-3AD203B41FA5}">
                      <a16:colId xmlns:a16="http://schemas.microsoft.com/office/drawing/2014/main" val="2246705155"/>
                    </a:ext>
                  </a:extLst>
                </a:gridCol>
                <a:gridCol w="1774574">
                  <a:extLst>
                    <a:ext uri="{9D8B030D-6E8A-4147-A177-3AD203B41FA5}">
                      <a16:colId xmlns:a16="http://schemas.microsoft.com/office/drawing/2014/main" val="1581379779"/>
                    </a:ext>
                  </a:extLst>
                </a:gridCol>
                <a:gridCol w="2053715">
                  <a:extLst>
                    <a:ext uri="{9D8B030D-6E8A-4147-A177-3AD203B41FA5}">
                      <a16:colId xmlns:a16="http://schemas.microsoft.com/office/drawing/2014/main" val="2468640174"/>
                    </a:ext>
                  </a:extLst>
                </a:gridCol>
              </a:tblGrid>
              <a:tr h="1399631">
                <a:tc>
                  <a:txBody>
                    <a:bodyPr/>
                    <a:lstStyle/>
                    <a:p>
                      <a:pPr algn="ctr" rtl="0" fontAlgn="ctr"/>
                      <a:r>
                        <a:rPr lang="fr-FR" sz="2400" b="0" i="0" u="none" strike="noStrike">
                          <a:solidFill>
                            <a:srgbClr val="FFFFFF"/>
                          </a:solidFill>
                          <a:effectLst/>
                          <a:latin typeface="Arial" panose="020B0604020202020204" pitchFamily="34" charset="0"/>
                        </a:rPr>
                        <a:t>Lot</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31D3A"/>
                    </a:solidFill>
                  </a:tcPr>
                </a:tc>
                <a:tc>
                  <a:txBody>
                    <a:bodyPr/>
                    <a:lstStyle/>
                    <a:p>
                      <a:pPr algn="ctr" rtl="0" fontAlgn="ctr"/>
                      <a:r>
                        <a:rPr lang="fr-FR" sz="2400" b="0" i="0" u="none" strike="noStrike">
                          <a:solidFill>
                            <a:srgbClr val="FFFFFF"/>
                          </a:solidFill>
                          <a:effectLst/>
                          <a:latin typeface="Arial" panose="020B0604020202020204" pitchFamily="34" charset="0"/>
                        </a:rPr>
                        <a:t>Niveau</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31D3A"/>
                    </a:solidFill>
                  </a:tcPr>
                </a:tc>
                <a:tc>
                  <a:txBody>
                    <a:bodyPr/>
                    <a:lstStyle/>
                    <a:p>
                      <a:pPr algn="ctr" rtl="0" fontAlgn="ctr"/>
                      <a:r>
                        <a:rPr lang="fr-FR" sz="2400" b="0" i="0" u="none" strike="noStrike">
                          <a:solidFill>
                            <a:srgbClr val="FFFFFF"/>
                          </a:solidFill>
                          <a:effectLst/>
                          <a:latin typeface="Arial" panose="020B0604020202020204" pitchFamily="34" charset="0"/>
                        </a:rPr>
                        <a:t>Nb parkings associés</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31D3A"/>
                    </a:solidFill>
                  </a:tcPr>
                </a:tc>
                <a:tc>
                  <a:txBody>
                    <a:bodyPr/>
                    <a:lstStyle/>
                    <a:p>
                      <a:pPr algn="ctr" rtl="0" fontAlgn="ctr"/>
                      <a:r>
                        <a:rPr lang="fr-FR" sz="2400" b="0" i="0" u="none" strike="noStrike">
                          <a:solidFill>
                            <a:srgbClr val="FFFFFF"/>
                          </a:solidFill>
                          <a:effectLst/>
                          <a:latin typeface="Arial" panose="020B0604020202020204" pitchFamily="34" charset="0"/>
                        </a:rPr>
                        <a:t>SU</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31D3A"/>
                    </a:solidFill>
                  </a:tcPr>
                </a:tc>
                <a:tc>
                  <a:txBody>
                    <a:bodyPr/>
                    <a:lstStyle/>
                    <a:p>
                      <a:pPr algn="ctr" rtl="0" fontAlgn="ctr"/>
                      <a:r>
                        <a:rPr lang="fr-FR" sz="2400" b="0" i="0" u="none" strike="noStrike">
                          <a:solidFill>
                            <a:srgbClr val="FFFFFF"/>
                          </a:solidFill>
                          <a:effectLst/>
                          <a:latin typeface="Arial" panose="020B0604020202020204" pitchFamily="34" charset="0"/>
                        </a:rPr>
                        <a:t>SU loc (m²)</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31D3A"/>
                    </a:solidFill>
                  </a:tcPr>
                </a:tc>
                <a:tc>
                  <a:txBody>
                    <a:bodyPr/>
                    <a:lstStyle/>
                    <a:p>
                      <a:pPr algn="ctr" rtl="0" fontAlgn="ctr"/>
                      <a:r>
                        <a:rPr lang="fr-FR" sz="2400" b="0" i="0" u="none" strike="noStrike">
                          <a:solidFill>
                            <a:srgbClr val="FFFFFF"/>
                          </a:solidFill>
                          <a:effectLst/>
                          <a:latin typeface="Arial" panose="020B0604020202020204" pitchFamily="34" charset="0"/>
                        </a:rPr>
                        <a:t>Loyer annuel Bureaux HT HC</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131D3A"/>
                    </a:solidFill>
                  </a:tcPr>
                </a:tc>
                <a:tc>
                  <a:txBody>
                    <a:bodyPr/>
                    <a:lstStyle/>
                    <a:p>
                      <a:pPr algn="ctr" rtl="0" fontAlgn="ctr"/>
                      <a:r>
                        <a:rPr lang="en-US" sz="2400" b="0" i="0" u="none" strike="noStrike">
                          <a:solidFill>
                            <a:srgbClr val="FFFFFF"/>
                          </a:solidFill>
                          <a:effectLst/>
                          <a:latin typeface="Arial" panose="020B0604020202020204" pitchFamily="34" charset="0"/>
                        </a:rPr>
                        <a:t>Loyer annuel Parkings H.T/H.C</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131D3A"/>
                    </a:solidFill>
                  </a:tcPr>
                </a:tc>
                <a:tc>
                  <a:txBody>
                    <a:bodyPr/>
                    <a:lstStyle/>
                    <a:p>
                      <a:pPr algn="ctr" rtl="0" fontAlgn="ctr"/>
                      <a:r>
                        <a:rPr lang="en-US" sz="2400" b="0" i="0" u="none" strike="noStrike" dirty="0" err="1">
                          <a:solidFill>
                            <a:srgbClr val="FFFFFF"/>
                          </a:solidFill>
                          <a:effectLst/>
                          <a:latin typeface="Arial" panose="020B0604020202020204" pitchFamily="34" charset="0"/>
                        </a:rPr>
                        <a:t>Loyer</a:t>
                      </a:r>
                      <a:r>
                        <a:rPr lang="en-US" sz="2400" b="0" i="0" u="none" strike="noStrike" dirty="0">
                          <a:solidFill>
                            <a:srgbClr val="FFFFFF"/>
                          </a:solidFill>
                          <a:effectLst/>
                          <a:latin typeface="Arial" panose="020B0604020202020204" pitchFamily="34" charset="0"/>
                        </a:rPr>
                        <a:t> Total H.T/H.C</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31D3A"/>
                    </a:solidFill>
                  </a:tcPr>
                </a:tc>
                <a:extLst>
                  <a:ext uri="{0D108BD9-81ED-4DB2-BD59-A6C34878D82A}">
                    <a16:rowId xmlns:a16="http://schemas.microsoft.com/office/drawing/2014/main" val="1152041780"/>
                  </a:ext>
                </a:extLst>
              </a:tr>
              <a:tr h="733831">
                <a:tc>
                  <a:txBody>
                    <a:bodyPr/>
                    <a:lstStyle/>
                    <a:p>
                      <a:pPr algn="ctr" rtl="0" fontAlgn="ctr"/>
                      <a:r>
                        <a:rPr lang="fr-FR" sz="2400" b="0" i="0" u="none" strike="noStrike">
                          <a:solidFill>
                            <a:srgbClr val="000000"/>
                          </a:solidFill>
                          <a:effectLst/>
                          <a:latin typeface="Arial" panose="020B0604020202020204" pitchFamily="34" charset="0"/>
                        </a:rPr>
                        <a:t>1</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6D0EC"/>
                    </a:solidFill>
                  </a:tcPr>
                </a:tc>
                <a:tc>
                  <a:txBody>
                    <a:bodyPr/>
                    <a:lstStyle/>
                    <a:p>
                      <a:pPr algn="ctr" rtl="0" fontAlgn="ctr"/>
                      <a:r>
                        <a:rPr lang="fr-FR" sz="2400" b="0" i="0" u="none" strike="noStrike">
                          <a:solidFill>
                            <a:srgbClr val="000000"/>
                          </a:solidFill>
                          <a:effectLst/>
                          <a:latin typeface="Arial" panose="020B0604020202020204" pitchFamily="34" charset="0"/>
                        </a:rPr>
                        <a:t>RDC</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6D0EC"/>
                    </a:solidFill>
                  </a:tcPr>
                </a:tc>
                <a:tc>
                  <a:txBody>
                    <a:bodyPr/>
                    <a:lstStyle/>
                    <a:p>
                      <a:pPr algn="ctr" rtl="0" fontAlgn="b"/>
                      <a:r>
                        <a:rPr lang="fr-FR" sz="2400" b="0" i="0" u="none" strike="noStrike" dirty="0">
                          <a:solidFill>
                            <a:srgbClr val="000000"/>
                          </a:solidFill>
                          <a:effectLst/>
                          <a:latin typeface="Arial" panose="020B0604020202020204" pitchFamily="34" charset="0"/>
                        </a:rPr>
                        <a:t>6 </a:t>
                      </a:r>
                      <a:r>
                        <a:rPr lang="fr-FR" sz="2400" b="0" i="0" u="none" strike="noStrike" dirty="0" err="1">
                          <a:effectLst/>
                          <a:latin typeface="Arial" panose="020B0604020202020204" pitchFamily="34" charset="0"/>
                        </a:rPr>
                        <a:t>Pkgs</a:t>
                      </a:r>
                      <a:endParaRPr lang="fr-FR" sz="2400" b="0" i="0" u="none" strike="noStrike" dirty="0">
                        <a:solidFill>
                          <a:srgbClr val="000000"/>
                        </a:solidFill>
                        <a:effectLst/>
                        <a:latin typeface="Arial" panose="020B0604020202020204" pitchFamily="34" charset="0"/>
                      </a:endParaRP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6D0EC"/>
                    </a:solidFill>
                  </a:tcPr>
                </a:tc>
                <a:tc>
                  <a:txBody>
                    <a:bodyPr/>
                    <a:lstStyle/>
                    <a:p>
                      <a:pPr algn="ctr" rtl="0" fontAlgn="ctr"/>
                      <a:r>
                        <a:rPr lang="fr-FR" sz="2400" b="0" i="0" u="none" strike="noStrike" dirty="0">
                          <a:solidFill>
                            <a:srgbClr val="000000"/>
                          </a:solidFill>
                          <a:effectLst/>
                          <a:latin typeface="Arial" panose="020B0604020202020204" pitchFamily="34" charset="0"/>
                        </a:rPr>
                        <a:t>135 m²</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6D0EC"/>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2400" b="0" i="0" u="none" strike="noStrike" dirty="0">
                          <a:solidFill>
                            <a:srgbClr val="000000"/>
                          </a:solidFill>
                          <a:effectLst/>
                          <a:latin typeface="Arial" panose="020B0604020202020204" pitchFamily="34" charset="0"/>
                        </a:rPr>
                        <a:t>154 m²</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6D0EC"/>
                    </a:solidFill>
                  </a:tcPr>
                </a:tc>
                <a:tc>
                  <a:txBody>
                    <a:bodyPr/>
                    <a:lstStyle/>
                    <a:p>
                      <a:pPr algn="ctr" rtl="0" fontAlgn="b"/>
                      <a:r>
                        <a:rPr lang="fr-FR" sz="2400" b="0" i="0" u="none" strike="noStrike" dirty="0">
                          <a:solidFill>
                            <a:srgbClr val="000000"/>
                          </a:solidFill>
                          <a:effectLst/>
                          <a:latin typeface="Arial" panose="020B0604020202020204" pitchFamily="34" charset="0"/>
                        </a:rPr>
                        <a:t>21 560 €</a:t>
                      </a:r>
                    </a:p>
                  </a:txBody>
                  <a:tcPr marL="15236" marR="15236" marT="15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6D0EC"/>
                    </a:solidFill>
                  </a:tcPr>
                </a:tc>
                <a:tc>
                  <a:txBody>
                    <a:bodyPr/>
                    <a:lstStyle/>
                    <a:p>
                      <a:pPr algn="ctr" rtl="0" fontAlgn="b"/>
                      <a:r>
                        <a:rPr lang="fr-FR" sz="2400" b="0" i="0" u="none" strike="noStrike" dirty="0">
                          <a:solidFill>
                            <a:srgbClr val="000000"/>
                          </a:solidFill>
                          <a:effectLst/>
                          <a:latin typeface="Arial" panose="020B0604020202020204" pitchFamily="34" charset="0"/>
                        </a:rPr>
                        <a:t>1 500 €</a:t>
                      </a:r>
                    </a:p>
                  </a:txBody>
                  <a:tcPr marL="15236" marR="15236" marT="15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6D0EC"/>
                    </a:solidFill>
                  </a:tcPr>
                </a:tc>
                <a:tc>
                  <a:txBody>
                    <a:bodyPr/>
                    <a:lstStyle/>
                    <a:p>
                      <a:pPr algn="ctr" rtl="0" fontAlgn="b"/>
                      <a:r>
                        <a:rPr lang="fr-FR" sz="2400" b="0" i="0" u="none" strike="noStrike" dirty="0">
                          <a:solidFill>
                            <a:srgbClr val="000000"/>
                          </a:solidFill>
                          <a:effectLst/>
                          <a:latin typeface="Arial" panose="020B0604020202020204" pitchFamily="34" charset="0"/>
                        </a:rPr>
                        <a:t>23 060 €</a:t>
                      </a:r>
                    </a:p>
                  </a:txBody>
                  <a:tcPr marL="15236" marR="15236" marT="15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6D0EC"/>
                    </a:solidFill>
                  </a:tcPr>
                </a:tc>
                <a:extLst>
                  <a:ext uri="{0D108BD9-81ED-4DB2-BD59-A6C34878D82A}">
                    <a16:rowId xmlns:a16="http://schemas.microsoft.com/office/drawing/2014/main" val="2798132513"/>
                  </a:ext>
                </a:extLst>
              </a:tr>
              <a:tr h="733831">
                <a:tc>
                  <a:txBody>
                    <a:bodyPr/>
                    <a:lstStyle/>
                    <a:p>
                      <a:pPr algn="ctr" rtl="0" fontAlgn="ctr"/>
                      <a:r>
                        <a:rPr lang="fr-FR" sz="2400" b="0" i="0" u="none" strike="noStrike">
                          <a:solidFill>
                            <a:srgbClr val="000000"/>
                          </a:solidFill>
                          <a:effectLst/>
                          <a:latin typeface="Arial" panose="020B0604020202020204" pitchFamily="34" charset="0"/>
                        </a:rPr>
                        <a:t>2</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2400" b="0" i="0" u="none" strike="noStrike">
                          <a:solidFill>
                            <a:srgbClr val="000000"/>
                          </a:solidFill>
                          <a:effectLst/>
                          <a:latin typeface="Arial" panose="020B0604020202020204" pitchFamily="34" charset="0"/>
                        </a:rPr>
                        <a:t>RDC</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fr-FR" sz="2400" b="0" i="0" u="none" strike="noStrike" dirty="0">
                          <a:solidFill>
                            <a:srgbClr val="000000"/>
                          </a:solidFill>
                          <a:effectLst/>
                          <a:latin typeface="Arial" panose="020B0604020202020204" pitchFamily="34" charset="0"/>
                        </a:rPr>
                        <a:t>8 </a:t>
                      </a:r>
                      <a:r>
                        <a:rPr lang="fr-FR" sz="2400" b="0" i="0" u="none" strike="noStrike" dirty="0" err="1">
                          <a:effectLst/>
                          <a:latin typeface="Arial" panose="020B0604020202020204" pitchFamily="34" charset="0"/>
                        </a:rPr>
                        <a:t>Pkgs</a:t>
                      </a:r>
                      <a:endParaRPr lang="fr-FR" sz="2400" b="0" i="0" u="none" strike="noStrike" dirty="0">
                        <a:solidFill>
                          <a:srgbClr val="000000"/>
                        </a:solidFill>
                        <a:effectLst/>
                        <a:latin typeface="Arial" panose="020B0604020202020204" pitchFamily="34" charset="0"/>
                      </a:endParaRP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2400" b="0" i="0" u="none" strike="noStrike" dirty="0">
                          <a:solidFill>
                            <a:srgbClr val="000000"/>
                          </a:solidFill>
                          <a:effectLst/>
                          <a:latin typeface="Arial" panose="020B0604020202020204" pitchFamily="34" charset="0"/>
                        </a:rPr>
                        <a:t>186 m²</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2400" b="0" i="0" u="none" strike="noStrike" dirty="0">
                          <a:solidFill>
                            <a:srgbClr val="000000"/>
                          </a:solidFill>
                          <a:effectLst/>
                          <a:latin typeface="Arial" panose="020B0604020202020204" pitchFamily="34" charset="0"/>
                        </a:rPr>
                        <a:t>212 m²</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fr-FR" sz="2400" b="0" i="0" u="none" strike="noStrike" dirty="0">
                          <a:solidFill>
                            <a:srgbClr val="000000"/>
                          </a:solidFill>
                          <a:effectLst/>
                          <a:latin typeface="Arial" panose="020B0604020202020204" pitchFamily="34" charset="0"/>
                        </a:rPr>
                        <a:t>29 680 €</a:t>
                      </a:r>
                    </a:p>
                  </a:txBody>
                  <a:tcPr marL="15236" marR="15236" marT="15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fr-FR" sz="2400" b="0" i="0" u="none" strike="noStrike" dirty="0">
                          <a:solidFill>
                            <a:srgbClr val="000000"/>
                          </a:solidFill>
                          <a:effectLst/>
                          <a:latin typeface="Arial" panose="020B0604020202020204" pitchFamily="34" charset="0"/>
                        </a:rPr>
                        <a:t>2 000 €</a:t>
                      </a:r>
                    </a:p>
                  </a:txBody>
                  <a:tcPr marL="15236" marR="15236" marT="15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fr-FR" sz="2400" b="0" i="0" u="none" strike="noStrike" dirty="0">
                          <a:solidFill>
                            <a:srgbClr val="000000"/>
                          </a:solidFill>
                          <a:effectLst/>
                          <a:latin typeface="Arial" panose="020B0604020202020204" pitchFamily="34" charset="0"/>
                        </a:rPr>
                        <a:t>31 680 €</a:t>
                      </a:r>
                    </a:p>
                  </a:txBody>
                  <a:tcPr marL="15236" marR="15236" marT="15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865935"/>
                  </a:ext>
                </a:extLst>
              </a:tr>
              <a:tr h="733831">
                <a:tc>
                  <a:txBody>
                    <a:bodyPr/>
                    <a:lstStyle/>
                    <a:p>
                      <a:pPr algn="ctr" rtl="0" fontAlgn="ctr"/>
                      <a:r>
                        <a:rPr lang="fr-FR" sz="2400" b="0" i="0" u="none" strike="noStrike">
                          <a:solidFill>
                            <a:srgbClr val="000000"/>
                          </a:solidFill>
                          <a:effectLst/>
                          <a:latin typeface="Arial" panose="020B0604020202020204" pitchFamily="34" charset="0"/>
                        </a:rPr>
                        <a:t>3</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0EC"/>
                    </a:solidFill>
                  </a:tcPr>
                </a:tc>
                <a:tc>
                  <a:txBody>
                    <a:bodyPr/>
                    <a:lstStyle/>
                    <a:p>
                      <a:pPr algn="ctr" rtl="0" fontAlgn="ctr"/>
                      <a:r>
                        <a:rPr lang="fr-FR" sz="2400" b="0" i="0" u="none" strike="noStrike">
                          <a:solidFill>
                            <a:srgbClr val="000000"/>
                          </a:solidFill>
                          <a:effectLst/>
                          <a:latin typeface="Arial" panose="020B0604020202020204" pitchFamily="34" charset="0"/>
                        </a:rPr>
                        <a:t>RDC</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0EC"/>
                    </a:solidFill>
                  </a:tcPr>
                </a:tc>
                <a:tc>
                  <a:txBody>
                    <a:bodyPr/>
                    <a:lstStyle/>
                    <a:p>
                      <a:pPr algn="ctr" rtl="0" fontAlgn="b"/>
                      <a:r>
                        <a:rPr lang="fr-FR" sz="2400" b="0" i="0" u="none" strike="noStrike" dirty="0">
                          <a:solidFill>
                            <a:srgbClr val="000000"/>
                          </a:solidFill>
                          <a:effectLst/>
                          <a:latin typeface="Arial" panose="020B0604020202020204" pitchFamily="34" charset="0"/>
                        </a:rPr>
                        <a:t>4 </a:t>
                      </a:r>
                      <a:r>
                        <a:rPr lang="fr-FR" sz="2400" b="0" i="0" u="none" strike="noStrike" dirty="0" err="1">
                          <a:effectLst/>
                          <a:latin typeface="Arial" panose="020B0604020202020204" pitchFamily="34" charset="0"/>
                        </a:rPr>
                        <a:t>Pkgs</a:t>
                      </a:r>
                      <a:endParaRPr lang="fr-FR" sz="2400" b="0" i="0" u="none" strike="noStrike" dirty="0">
                        <a:solidFill>
                          <a:srgbClr val="000000"/>
                        </a:solidFill>
                        <a:effectLst/>
                        <a:latin typeface="Arial" panose="020B0604020202020204" pitchFamily="34" charset="0"/>
                      </a:endParaRP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0EC"/>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2400" b="0" i="0" u="none" strike="noStrike" dirty="0">
                          <a:solidFill>
                            <a:srgbClr val="000000"/>
                          </a:solidFill>
                          <a:effectLst/>
                          <a:latin typeface="Arial" panose="020B0604020202020204" pitchFamily="34" charset="0"/>
                        </a:rPr>
                        <a:t>83 m²</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0EC"/>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2400" b="0" i="0" u="none" strike="noStrike" dirty="0">
                          <a:solidFill>
                            <a:srgbClr val="000000"/>
                          </a:solidFill>
                          <a:effectLst/>
                          <a:latin typeface="Arial" panose="020B0604020202020204" pitchFamily="34" charset="0"/>
                        </a:rPr>
                        <a:t>96 m²</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0EC"/>
                    </a:solidFill>
                  </a:tcPr>
                </a:tc>
                <a:tc>
                  <a:txBody>
                    <a:bodyPr/>
                    <a:lstStyle/>
                    <a:p>
                      <a:pPr algn="ctr" rtl="0" fontAlgn="b"/>
                      <a:r>
                        <a:rPr lang="fr-FR" sz="2400" b="0" i="0" u="none" strike="noStrike" dirty="0">
                          <a:solidFill>
                            <a:srgbClr val="000000"/>
                          </a:solidFill>
                          <a:effectLst/>
                          <a:latin typeface="Arial" panose="020B0604020202020204" pitchFamily="34" charset="0"/>
                        </a:rPr>
                        <a:t>13 440 €</a:t>
                      </a:r>
                    </a:p>
                  </a:txBody>
                  <a:tcPr marL="15236" marR="15236" marT="15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0EC"/>
                    </a:solidFill>
                  </a:tcPr>
                </a:tc>
                <a:tc>
                  <a:txBody>
                    <a:bodyPr/>
                    <a:lstStyle/>
                    <a:p>
                      <a:pPr algn="ctr" rtl="0" fontAlgn="b"/>
                      <a:r>
                        <a:rPr lang="fr-FR" sz="2400" b="0" i="0" u="none" strike="noStrike" dirty="0">
                          <a:solidFill>
                            <a:srgbClr val="000000"/>
                          </a:solidFill>
                          <a:effectLst/>
                          <a:latin typeface="Arial" panose="020B0604020202020204" pitchFamily="34" charset="0"/>
                        </a:rPr>
                        <a:t>1 000 €</a:t>
                      </a:r>
                    </a:p>
                  </a:txBody>
                  <a:tcPr marL="15236" marR="15236" marT="15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0EC"/>
                    </a:solidFill>
                  </a:tcPr>
                </a:tc>
                <a:tc>
                  <a:txBody>
                    <a:bodyPr/>
                    <a:lstStyle/>
                    <a:p>
                      <a:pPr algn="ctr" rtl="0" fontAlgn="b"/>
                      <a:r>
                        <a:rPr lang="fr-FR" sz="2400" b="0" i="0" u="none" strike="noStrike" dirty="0">
                          <a:solidFill>
                            <a:srgbClr val="000000"/>
                          </a:solidFill>
                          <a:effectLst/>
                          <a:latin typeface="Arial" panose="020B0604020202020204" pitchFamily="34" charset="0"/>
                        </a:rPr>
                        <a:t>14 440 €</a:t>
                      </a:r>
                    </a:p>
                  </a:txBody>
                  <a:tcPr marL="15236" marR="15236" marT="15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0EC"/>
                    </a:solidFill>
                  </a:tcPr>
                </a:tc>
                <a:extLst>
                  <a:ext uri="{0D108BD9-81ED-4DB2-BD59-A6C34878D82A}">
                    <a16:rowId xmlns:a16="http://schemas.microsoft.com/office/drawing/2014/main" val="1390707297"/>
                  </a:ext>
                </a:extLst>
              </a:tr>
              <a:tr h="733831">
                <a:tc>
                  <a:txBody>
                    <a:bodyPr/>
                    <a:lstStyle/>
                    <a:p>
                      <a:pPr algn="ctr" rtl="0" fontAlgn="ctr"/>
                      <a:r>
                        <a:rPr lang="fr-FR" sz="2400" b="0" i="0" u="none" strike="noStrike">
                          <a:solidFill>
                            <a:srgbClr val="000000"/>
                          </a:solidFill>
                          <a:effectLst/>
                          <a:latin typeface="Arial" panose="020B0604020202020204" pitchFamily="34" charset="0"/>
                        </a:rPr>
                        <a:t>4</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2400" b="0" i="0" u="none" strike="noStrike">
                          <a:solidFill>
                            <a:srgbClr val="000000"/>
                          </a:solidFill>
                          <a:effectLst/>
                          <a:latin typeface="Arial" panose="020B0604020202020204" pitchFamily="34" charset="0"/>
                        </a:rPr>
                        <a:t>RDC</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fr-FR" sz="2400" b="0" i="0" u="none" strike="noStrike" dirty="0">
                          <a:solidFill>
                            <a:srgbClr val="000000"/>
                          </a:solidFill>
                          <a:effectLst/>
                          <a:latin typeface="Arial" panose="020B0604020202020204" pitchFamily="34" charset="0"/>
                        </a:rPr>
                        <a:t>3 </a:t>
                      </a:r>
                      <a:r>
                        <a:rPr lang="fr-FR" sz="2400" b="0" i="0" u="none" strike="noStrike" dirty="0" err="1">
                          <a:effectLst/>
                          <a:latin typeface="Arial" panose="020B0604020202020204" pitchFamily="34" charset="0"/>
                        </a:rPr>
                        <a:t>Pkgs</a:t>
                      </a:r>
                      <a:endParaRPr lang="fr-FR" sz="2400" b="0" i="0" u="none" strike="noStrike" dirty="0">
                        <a:solidFill>
                          <a:srgbClr val="000000"/>
                        </a:solidFill>
                        <a:effectLst/>
                        <a:latin typeface="Arial" panose="020B0604020202020204" pitchFamily="34" charset="0"/>
                      </a:endParaRP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2400" b="0" i="0" u="none" strike="noStrike" dirty="0">
                          <a:solidFill>
                            <a:srgbClr val="000000"/>
                          </a:solidFill>
                          <a:effectLst/>
                          <a:latin typeface="Arial" panose="020B0604020202020204" pitchFamily="34" charset="0"/>
                        </a:rPr>
                        <a:t>67 m²</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2400" b="0" i="0" u="none" strike="noStrike" dirty="0">
                          <a:solidFill>
                            <a:srgbClr val="000000"/>
                          </a:solidFill>
                          <a:effectLst/>
                          <a:latin typeface="Arial" panose="020B0604020202020204" pitchFamily="34" charset="0"/>
                        </a:rPr>
                        <a:t>76 m²</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fr-FR" sz="2400" b="0" i="0" u="none" strike="noStrike" dirty="0">
                          <a:solidFill>
                            <a:srgbClr val="000000"/>
                          </a:solidFill>
                          <a:effectLst/>
                          <a:latin typeface="Arial" panose="020B0604020202020204" pitchFamily="34" charset="0"/>
                        </a:rPr>
                        <a:t>10 640 €</a:t>
                      </a:r>
                    </a:p>
                  </a:txBody>
                  <a:tcPr marL="15236" marR="15236" marT="15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fr-FR" sz="2400" b="0" i="0" u="none" strike="noStrike" dirty="0">
                          <a:solidFill>
                            <a:srgbClr val="000000"/>
                          </a:solidFill>
                          <a:effectLst/>
                          <a:latin typeface="Arial" panose="020B0604020202020204" pitchFamily="34" charset="0"/>
                        </a:rPr>
                        <a:t>750 €</a:t>
                      </a:r>
                    </a:p>
                  </a:txBody>
                  <a:tcPr marL="15236" marR="15236" marT="15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fr-FR" sz="2400" b="0" i="0" u="none" strike="noStrike" dirty="0">
                          <a:solidFill>
                            <a:srgbClr val="000000"/>
                          </a:solidFill>
                          <a:effectLst/>
                          <a:latin typeface="Arial" panose="020B0604020202020204" pitchFamily="34" charset="0"/>
                        </a:rPr>
                        <a:t>11 390 €</a:t>
                      </a:r>
                    </a:p>
                  </a:txBody>
                  <a:tcPr marL="15236" marR="15236" marT="15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57196995"/>
                  </a:ext>
                </a:extLst>
              </a:tr>
              <a:tr h="733831">
                <a:tc>
                  <a:txBody>
                    <a:bodyPr/>
                    <a:lstStyle/>
                    <a:p>
                      <a:pPr algn="ctr" rtl="0" fontAlgn="ctr"/>
                      <a:r>
                        <a:rPr lang="fr-FR" sz="2400" b="0" i="0" u="none" strike="noStrike">
                          <a:solidFill>
                            <a:srgbClr val="000000"/>
                          </a:solidFill>
                          <a:effectLst/>
                          <a:latin typeface="Arial" panose="020B0604020202020204" pitchFamily="34" charset="0"/>
                        </a:rPr>
                        <a:t>1</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0EC"/>
                    </a:solidFill>
                  </a:tcPr>
                </a:tc>
                <a:tc>
                  <a:txBody>
                    <a:bodyPr/>
                    <a:lstStyle/>
                    <a:p>
                      <a:pPr algn="ctr" rtl="0" fontAlgn="ctr"/>
                      <a:r>
                        <a:rPr lang="fr-FR" sz="2400" b="0" i="0" u="none" strike="noStrike">
                          <a:solidFill>
                            <a:srgbClr val="000000"/>
                          </a:solidFill>
                          <a:effectLst/>
                          <a:latin typeface="Arial" panose="020B0604020202020204" pitchFamily="34" charset="0"/>
                        </a:rPr>
                        <a:t>R+1</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0EC"/>
                    </a:solidFill>
                  </a:tcPr>
                </a:tc>
                <a:tc>
                  <a:txBody>
                    <a:bodyPr/>
                    <a:lstStyle/>
                    <a:p>
                      <a:pPr algn="ctr" rtl="0" fontAlgn="b"/>
                      <a:r>
                        <a:rPr lang="fr-FR" sz="2400" b="0" i="0" u="none" strike="noStrike" dirty="0">
                          <a:solidFill>
                            <a:srgbClr val="000000"/>
                          </a:solidFill>
                          <a:effectLst/>
                          <a:latin typeface="Arial" panose="020B0604020202020204" pitchFamily="34" charset="0"/>
                        </a:rPr>
                        <a:t>6 </a:t>
                      </a:r>
                      <a:r>
                        <a:rPr lang="fr-FR" sz="2400" b="0" i="0" u="none" strike="noStrike" dirty="0" err="1">
                          <a:effectLst/>
                          <a:latin typeface="Arial" panose="020B0604020202020204" pitchFamily="34" charset="0"/>
                        </a:rPr>
                        <a:t>Pkgs</a:t>
                      </a:r>
                      <a:endParaRPr lang="fr-FR" sz="2400" b="0" i="0" u="none" strike="noStrike" dirty="0">
                        <a:solidFill>
                          <a:srgbClr val="000000"/>
                        </a:solidFill>
                        <a:effectLst/>
                        <a:latin typeface="Arial" panose="020B0604020202020204" pitchFamily="34" charset="0"/>
                      </a:endParaRP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0EC"/>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2400" b="0" i="0" u="none" strike="noStrike" dirty="0">
                          <a:solidFill>
                            <a:srgbClr val="000000"/>
                          </a:solidFill>
                          <a:effectLst/>
                          <a:latin typeface="Arial" panose="020B0604020202020204" pitchFamily="34" charset="0"/>
                        </a:rPr>
                        <a:t>136 m²</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0EC"/>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2400" b="0" i="0" u="none" strike="noStrike" dirty="0">
                          <a:solidFill>
                            <a:srgbClr val="000000"/>
                          </a:solidFill>
                          <a:effectLst/>
                          <a:latin typeface="Arial" panose="020B0604020202020204" pitchFamily="34" charset="0"/>
                        </a:rPr>
                        <a:t>155 m²</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0EC"/>
                    </a:solidFill>
                  </a:tcPr>
                </a:tc>
                <a:tc>
                  <a:txBody>
                    <a:bodyPr/>
                    <a:lstStyle/>
                    <a:p>
                      <a:pPr algn="ctr" rtl="0" fontAlgn="b"/>
                      <a:r>
                        <a:rPr lang="fr-FR" sz="2400" b="0" i="0" u="none" strike="noStrike" dirty="0">
                          <a:solidFill>
                            <a:srgbClr val="000000"/>
                          </a:solidFill>
                          <a:effectLst/>
                          <a:latin typeface="Arial" panose="020B0604020202020204" pitchFamily="34" charset="0"/>
                        </a:rPr>
                        <a:t>21 700 €</a:t>
                      </a:r>
                    </a:p>
                  </a:txBody>
                  <a:tcPr marL="15236" marR="15236" marT="15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0EC"/>
                    </a:solidFill>
                  </a:tcPr>
                </a:tc>
                <a:tc>
                  <a:txBody>
                    <a:bodyPr/>
                    <a:lstStyle/>
                    <a:p>
                      <a:pPr algn="ctr" rtl="0" fontAlgn="b"/>
                      <a:r>
                        <a:rPr lang="fr-FR" sz="2400" b="0" i="0" u="none" strike="noStrike" dirty="0">
                          <a:solidFill>
                            <a:srgbClr val="000000"/>
                          </a:solidFill>
                          <a:effectLst/>
                          <a:latin typeface="Arial" panose="020B0604020202020204" pitchFamily="34" charset="0"/>
                        </a:rPr>
                        <a:t>1 500 €</a:t>
                      </a:r>
                    </a:p>
                  </a:txBody>
                  <a:tcPr marL="15236" marR="15236" marT="15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0EC"/>
                    </a:solidFill>
                  </a:tcPr>
                </a:tc>
                <a:tc>
                  <a:txBody>
                    <a:bodyPr/>
                    <a:lstStyle/>
                    <a:p>
                      <a:pPr algn="ctr" rtl="0" fontAlgn="b"/>
                      <a:r>
                        <a:rPr lang="fr-FR" sz="2400" b="0" i="0" u="none" strike="noStrike" dirty="0">
                          <a:solidFill>
                            <a:srgbClr val="000000"/>
                          </a:solidFill>
                          <a:effectLst/>
                          <a:latin typeface="Arial" panose="020B0604020202020204" pitchFamily="34" charset="0"/>
                        </a:rPr>
                        <a:t>23 200 €</a:t>
                      </a:r>
                    </a:p>
                  </a:txBody>
                  <a:tcPr marL="15236" marR="15236" marT="15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0EC"/>
                    </a:solidFill>
                  </a:tcPr>
                </a:tc>
                <a:extLst>
                  <a:ext uri="{0D108BD9-81ED-4DB2-BD59-A6C34878D82A}">
                    <a16:rowId xmlns:a16="http://schemas.microsoft.com/office/drawing/2014/main" val="1137643584"/>
                  </a:ext>
                </a:extLst>
              </a:tr>
              <a:tr h="733831">
                <a:tc>
                  <a:txBody>
                    <a:bodyPr/>
                    <a:lstStyle/>
                    <a:p>
                      <a:pPr algn="ctr" rtl="0" fontAlgn="ctr"/>
                      <a:r>
                        <a:rPr lang="fr-FR" sz="2400" b="0" i="0" u="none" strike="noStrike">
                          <a:solidFill>
                            <a:srgbClr val="000000"/>
                          </a:solidFill>
                          <a:effectLst/>
                          <a:latin typeface="Arial" panose="020B0604020202020204" pitchFamily="34" charset="0"/>
                        </a:rPr>
                        <a:t>2</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2400" b="0" i="0" u="none" strike="noStrike">
                          <a:solidFill>
                            <a:srgbClr val="000000"/>
                          </a:solidFill>
                          <a:effectLst/>
                          <a:latin typeface="Arial" panose="020B0604020202020204" pitchFamily="34" charset="0"/>
                        </a:rPr>
                        <a:t>R+1</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fr-FR" sz="2400" b="0" i="0" u="none" strike="noStrike" dirty="0">
                          <a:solidFill>
                            <a:srgbClr val="000000"/>
                          </a:solidFill>
                          <a:effectLst/>
                          <a:latin typeface="Arial" panose="020B0604020202020204" pitchFamily="34" charset="0"/>
                        </a:rPr>
                        <a:t>9 </a:t>
                      </a:r>
                      <a:r>
                        <a:rPr lang="fr-FR" sz="2400" b="0" i="0" u="none" strike="noStrike" dirty="0" err="1">
                          <a:effectLst/>
                          <a:latin typeface="Arial" panose="020B0604020202020204" pitchFamily="34" charset="0"/>
                        </a:rPr>
                        <a:t>Pkgs</a:t>
                      </a:r>
                      <a:endParaRPr lang="fr-FR" sz="2400" b="0" i="0" u="none" strike="noStrike" dirty="0">
                        <a:solidFill>
                          <a:srgbClr val="000000"/>
                        </a:solidFill>
                        <a:effectLst/>
                        <a:latin typeface="Arial" panose="020B0604020202020204" pitchFamily="34" charset="0"/>
                      </a:endParaRP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2400" b="0" i="0" u="none" strike="noStrike" dirty="0">
                          <a:solidFill>
                            <a:srgbClr val="000000"/>
                          </a:solidFill>
                          <a:effectLst/>
                          <a:latin typeface="Arial" panose="020B0604020202020204" pitchFamily="34" charset="0"/>
                        </a:rPr>
                        <a:t>196 m²</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2400" b="0" i="0" u="none" strike="noStrike" dirty="0">
                          <a:solidFill>
                            <a:srgbClr val="000000"/>
                          </a:solidFill>
                          <a:effectLst/>
                          <a:latin typeface="Arial" panose="020B0604020202020204" pitchFamily="34" charset="0"/>
                        </a:rPr>
                        <a:t>225 m²</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fr-FR" sz="2400" b="0" i="0" u="none" strike="noStrike" dirty="0">
                          <a:solidFill>
                            <a:srgbClr val="000000"/>
                          </a:solidFill>
                          <a:effectLst/>
                          <a:latin typeface="Arial" panose="020B0604020202020204" pitchFamily="34" charset="0"/>
                        </a:rPr>
                        <a:t>31 500 €</a:t>
                      </a:r>
                    </a:p>
                  </a:txBody>
                  <a:tcPr marL="15236" marR="15236" marT="15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fr-FR" sz="2400" b="0" i="0" u="none" strike="noStrike" dirty="0">
                          <a:solidFill>
                            <a:srgbClr val="000000"/>
                          </a:solidFill>
                          <a:effectLst/>
                          <a:latin typeface="Arial" panose="020B0604020202020204" pitchFamily="34" charset="0"/>
                        </a:rPr>
                        <a:t>2 250 €</a:t>
                      </a:r>
                    </a:p>
                  </a:txBody>
                  <a:tcPr marL="15236" marR="15236" marT="15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fr-FR" sz="2400" b="0" i="0" u="none" strike="noStrike" dirty="0">
                          <a:solidFill>
                            <a:srgbClr val="000000"/>
                          </a:solidFill>
                          <a:effectLst/>
                          <a:latin typeface="Arial" panose="020B0604020202020204" pitchFamily="34" charset="0"/>
                        </a:rPr>
                        <a:t>33 750 €</a:t>
                      </a:r>
                    </a:p>
                  </a:txBody>
                  <a:tcPr marL="15236" marR="15236" marT="15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87006570"/>
                  </a:ext>
                </a:extLst>
              </a:tr>
              <a:tr h="733831">
                <a:tc>
                  <a:txBody>
                    <a:bodyPr/>
                    <a:lstStyle/>
                    <a:p>
                      <a:pPr algn="ctr" rtl="0" fontAlgn="ctr"/>
                      <a:r>
                        <a:rPr lang="fr-FR" sz="2400" b="0" i="0" u="none" strike="noStrike">
                          <a:solidFill>
                            <a:srgbClr val="000000"/>
                          </a:solidFill>
                          <a:effectLst/>
                          <a:latin typeface="Arial" panose="020B0604020202020204" pitchFamily="34" charset="0"/>
                        </a:rPr>
                        <a:t>3</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0EC"/>
                    </a:solidFill>
                  </a:tcPr>
                </a:tc>
                <a:tc>
                  <a:txBody>
                    <a:bodyPr/>
                    <a:lstStyle/>
                    <a:p>
                      <a:pPr algn="ctr" rtl="0" fontAlgn="ctr"/>
                      <a:r>
                        <a:rPr lang="fr-FR" sz="2400" b="0" i="0" u="none" strike="noStrike">
                          <a:solidFill>
                            <a:srgbClr val="000000"/>
                          </a:solidFill>
                          <a:effectLst/>
                          <a:latin typeface="Arial" panose="020B0604020202020204" pitchFamily="34" charset="0"/>
                        </a:rPr>
                        <a:t>R+1</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0EC"/>
                    </a:solidFill>
                  </a:tcPr>
                </a:tc>
                <a:tc>
                  <a:txBody>
                    <a:bodyPr/>
                    <a:lstStyle/>
                    <a:p>
                      <a:pPr algn="ctr" rtl="0" fontAlgn="b"/>
                      <a:r>
                        <a:rPr lang="fr-FR" sz="2400" b="0" i="0" u="none" strike="noStrike" dirty="0">
                          <a:solidFill>
                            <a:srgbClr val="000000"/>
                          </a:solidFill>
                          <a:effectLst/>
                          <a:latin typeface="Arial" panose="020B0604020202020204" pitchFamily="34" charset="0"/>
                        </a:rPr>
                        <a:t>4 </a:t>
                      </a:r>
                      <a:r>
                        <a:rPr lang="fr-FR" sz="2400" b="0" i="0" u="none" strike="noStrike" dirty="0" err="1">
                          <a:effectLst/>
                          <a:latin typeface="Arial" panose="020B0604020202020204" pitchFamily="34" charset="0"/>
                        </a:rPr>
                        <a:t>Pkgs</a:t>
                      </a:r>
                      <a:endParaRPr lang="fr-FR" sz="2400" b="0" i="0" u="none" strike="noStrike" dirty="0">
                        <a:solidFill>
                          <a:srgbClr val="000000"/>
                        </a:solidFill>
                        <a:effectLst/>
                        <a:latin typeface="Arial" panose="020B0604020202020204" pitchFamily="34" charset="0"/>
                      </a:endParaRP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0EC"/>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2400" b="0" i="0" u="none" strike="noStrike" dirty="0">
                          <a:solidFill>
                            <a:srgbClr val="000000"/>
                          </a:solidFill>
                          <a:effectLst/>
                          <a:latin typeface="Arial" panose="020B0604020202020204" pitchFamily="34" charset="0"/>
                        </a:rPr>
                        <a:t>97 m²</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0EC"/>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2400" b="0" i="0" u="none" strike="noStrike" dirty="0">
                          <a:solidFill>
                            <a:srgbClr val="000000"/>
                          </a:solidFill>
                          <a:effectLst/>
                          <a:latin typeface="Arial" panose="020B0604020202020204" pitchFamily="34" charset="0"/>
                        </a:rPr>
                        <a:t>111 m²</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0EC"/>
                    </a:solidFill>
                  </a:tcPr>
                </a:tc>
                <a:tc>
                  <a:txBody>
                    <a:bodyPr/>
                    <a:lstStyle/>
                    <a:p>
                      <a:pPr algn="ctr" rtl="0" fontAlgn="b"/>
                      <a:r>
                        <a:rPr lang="fr-FR" sz="2400" b="0" i="0" u="none" strike="noStrike" dirty="0">
                          <a:solidFill>
                            <a:srgbClr val="000000"/>
                          </a:solidFill>
                          <a:effectLst/>
                          <a:latin typeface="Arial" panose="020B0604020202020204" pitchFamily="34" charset="0"/>
                        </a:rPr>
                        <a:t>15 540 €</a:t>
                      </a:r>
                    </a:p>
                  </a:txBody>
                  <a:tcPr marL="15236" marR="15236" marT="15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0EC"/>
                    </a:solidFill>
                  </a:tcPr>
                </a:tc>
                <a:tc>
                  <a:txBody>
                    <a:bodyPr/>
                    <a:lstStyle/>
                    <a:p>
                      <a:pPr algn="ctr" rtl="0" fontAlgn="b"/>
                      <a:r>
                        <a:rPr lang="fr-FR" sz="2400" b="0" i="0" u="none" strike="noStrike" dirty="0">
                          <a:solidFill>
                            <a:srgbClr val="000000"/>
                          </a:solidFill>
                          <a:effectLst/>
                          <a:latin typeface="Arial" panose="020B0604020202020204" pitchFamily="34" charset="0"/>
                        </a:rPr>
                        <a:t>1 000 €</a:t>
                      </a:r>
                    </a:p>
                  </a:txBody>
                  <a:tcPr marL="15236" marR="15236" marT="15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0EC"/>
                    </a:solidFill>
                  </a:tcPr>
                </a:tc>
                <a:tc>
                  <a:txBody>
                    <a:bodyPr/>
                    <a:lstStyle/>
                    <a:p>
                      <a:pPr algn="ctr" rtl="0" fontAlgn="b"/>
                      <a:r>
                        <a:rPr lang="fr-FR" sz="2400" b="0" i="0" u="none" strike="noStrike" dirty="0">
                          <a:solidFill>
                            <a:srgbClr val="000000"/>
                          </a:solidFill>
                          <a:effectLst/>
                          <a:latin typeface="Arial" panose="020B0604020202020204" pitchFamily="34" charset="0"/>
                        </a:rPr>
                        <a:t>16 540 €</a:t>
                      </a:r>
                    </a:p>
                  </a:txBody>
                  <a:tcPr marL="15236" marR="15236" marT="15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0EC"/>
                    </a:solidFill>
                  </a:tcPr>
                </a:tc>
                <a:extLst>
                  <a:ext uri="{0D108BD9-81ED-4DB2-BD59-A6C34878D82A}">
                    <a16:rowId xmlns:a16="http://schemas.microsoft.com/office/drawing/2014/main" val="2711502704"/>
                  </a:ext>
                </a:extLst>
              </a:tr>
              <a:tr h="733831">
                <a:tc>
                  <a:txBody>
                    <a:bodyPr/>
                    <a:lstStyle/>
                    <a:p>
                      <a:pPr algn="ctr" rtl="0" fontAlgn="ctr"/>
                      <a:r>
                        <a:rPr lang="fr-FR" sz="2400" b="0" i="0" u="none" strike="noStrike">
                          <a:solidFill>
                            <a:srgbClr val="000000"/>
                          </a:solidFill>
                          <a:effectLst/>
                          <a:latin typeface="Arial" panose="020B0604020202020204" pitchFamily="34" charset="0"/>
                        </a:rPr>
                        <a:t>4</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2400" b="0" i="0" u="none" strike="noStrike">
                          <a:solidFill>
                            <a:srgbClr val="000000"/>
                          </a:solidFill>
                          <a:effectLst/>
                          <a:latin typeface="Arial" panose="020B0604020202020204" pitchFamily="34" charset="0"/>
                        </a:rPr>
                        <a:t>R+1</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fr-FR" sz="2400" b="0" i="0" u="none" strike="noStrike" dirty="0">
                          <a:solidFill>
                            <a:srgbClr val="000000"/>
                          </a:solidFill>
                          <a:effectLst/>
                          <a:latin typeface="Arial" panose="020B0604020202020204" pitchFamily="34" charset="0"/>
                        </a:rPr>
                        <a:t>3 </a:t>
                      </a:r>
                      <a:r>
                        <a:rPr lang="fr-FR" sz="2400" b="0" i="0" u="none" strike="noStrike" dirty="0" err="1">
                          <a:effectLst/>
                          <a:latin typeface="Arial" panose="020B0604020202020204" pitchFamily="34" charset="0"/>
                        </a:rPr>
                        <a:t>Pkgs</a:t>
                      </a:r>
                      <a:endParaRPr lang="fr-FR" sz="2400" b="0" i="0" u="none" strike="noStrike" dirty="0">
                        <a:solidFill>
                          <a:srgbClr val="000000"/>
                        </a:solidFill>
                        <a:effectLst/>
                        <a:latin typeface="Arial" panose="020B0604020202020204" pitchFamily="34" charset="0"/>
                      </a:endParaRP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2400" b="0" i="0" u="none" strike="noStrike" dirty="0">
                          <a:solidFill>
                            <a:srgbClr val="000000"/>
                          </a:solidFill>
                          <a:effectLst/>
                          <a:latin typeface="Arial" panose="020B0604020202020204" pitchFamily="34" charset="0"/>
                        </a:rPr>
                        <a:t>67 m²</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2400" b="0" i="0" u="none" strike="noStrike" dirty="0">
                          <a:solidFill>
                            <a:srgbClr val="000000"/>
                          </a:solidFill>
                          <a:effectLst/>
                          <a:latin typeface="Arial" panose="020B0604020202020204" pitchFamily="34" charset="0"/>
                        </a:rPr>
                        <a:t>76 m²</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fr-FR" sz="2400" b="0" i="0" u="none" strike="noStrike" dirty="0">
                          <a:solidFill>
                            <a:srgbClr val="000000"/>
                          </a:solidFill>
                          <a:effectLst/>
                          <a:latin typeface="Arial" panose="020B0604020202020204" pitchFamily="34" charset="0"/>
                        </a:rPr>
                        <a:t>10 640 €</a:t>
                      </a:r>
                    </a:p>
                  </a:txBody>
                  <a:tcPr marL="15236" marR="15236" marT="15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fr-FR" sz="2400" b="0" i="0" u="none" strike="noStrike" dirty="0">
                          <a:solidFill>
                            <a:srgbClr val="000000"/>
                          </a:solidFill>
                          <a:effectLst/>
                          <a:latin typeface="Arial" panose="020B0604020202020204" pitchFamily="34" charset="0"/>
                        </a:rPr>
                        <a:t>750 €</a:t>
                      </a:r>
                    </a:p>
                  </a:txBody>
                  <a:tcPr marL="15236" marR="15236" marT="15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fr-FR" sz="2400" b="0" i="0" u="none" strike="noStrike" dirty="0">
                          <a:solidFill>
                            <a:srgbClr val="000000"/>
                          </a:solidFill>
                          <a:effectLst/>
                          <a:latin typeface="Arial" panose="020B0604020202020204" pitchFamily="34" charset="0"/>
                        </a:rPr>
                        <a:t>11 390 €</a:t>
                      </a:r>
                    </a:p>
                  </a:txBody>
                  <a:tcPr marL="15236" marR="15236" marT="15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7494900"/>
                  </a:ext>
                </a:extLst>
              </a:tr>
              <a:tr h="733831">
                <a:tc>
                  <a:txBody>
                    <a:bodyPr/>
                    <a:lstStyle/>
                    <a:p>
                      <a:pPr algn="ctr" rtl="0" fontAlgn="ctr"/>
                      <a:r>
                        <a:rPr lang="fr-FR" sz="2400" b="0" i="0" u="none" strike="noStrike">
                          <a:solidFill>
                            <a:srgbClr val="000000"/>
                          </a:solidFill>
                          <a:effectLst/>
                          <a:latin typeface="Arial" panose="020B0604020202020204" pitchFamily="34" charset="0"/>
                        </a:rPr>
                        <a:t>1</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0EC"/>
                    </a:solidFill>
                  </a:tcPr>
                </a:tc>
                <a:tc>
                  <a:txBody>
                    <a:bodyPr/>
                    <a:lstStyle/>
                    <a:p>
                      <a:pPr algn="ctr" rtl="0" fontAlgn="ctr"/>
                      <a:r>
                        <a:rPr lang="fr-FR" sz="2400" b="0" i="0" u="none" strike="noStrike">
                          <a:solidFill>
                            <a:srgbClr val="000000"/>
                          </a:solidFill>
                          <a:effectLst/>
                          <a:latin typeface="Arial" panose="020B0604020202020204" pitchFamily="34" charset="0"/>
                        </a:rPr>
                        <a:t>R+2</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0EC"/>
                    </a:solidFill>
                  </a:tcPr>
                </a:tc>
                <a:tc>
                  <a:txBody>
                    <a:bodyPr/>
                    <a:lstStyle/>
                    <a:p>
                      <a:pPr algn="ctr" rtl="0" fontAlgn="b"/>
                      <a:r>
                        <a:rPr lang="fr-FR" sz="2400" b="0" i="0" u="none" strike="noStrike" dirty="0">
                          <a:solidFill>
                            <a:srgbClr val="000000"/>
                          </a:solidFill>
                          <a:effectLst/>
                          <a:latin typeface="Arial" panose="020B0604020202020204" pitchFamily="34" charset="0"/>
                        </a:rPr>
                        <a:t>6 </a:t>
                      </a:r>
                      <a:r>
                        <a:rPr lang="fr-FR" sz="2400" b="0" i="0" u="none" strike="noStrike" dirty="0" err="1">
                          <a:effectLst/>
                          <a:latin typeface="Arial" panose="020B0604020202020204" pitchFamily="34" charset="0"/>
                        </a:rPr>
                        <a:t>Pkgs</a:t>
                      </a:r>
                      <a:endParaRPr lang="fr-FR" sz="2400" b="0" i="0" u="none" strike="noStrike" dirty="0">
                        <a:solidFill>
                          <a:srgbClr val="000000"/>
                        </a:solidFill>
                        <a:effectLst/>
                        <a:latin typeface="Arial" panose="020B0604020202020204" pitchFamily="34" charset="0"/>
                      </a:endParaRP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0EC"/>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2400" b="0" i="0" u="none" strike="noStrike" dirty="0">
                          <a:solidFill>
                            <a:srgbClr val="000000"/>
                          </a:solidFill>
                          <a:effectLst/>
                          <a:latin typeface="Arial" panose="020B0604020202020204" pitchFamily="34" charset="0"/>
                        </a:rPr>
                        <a:t>136 m²</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0EC"/>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2400" b="0" i="0" u="none" strike="noStrike" dirty="0">
                          <a:solidFill>
                            <a:srgbClr val="000000"/>
                          </a:solidFill>
                          <a:effectLst/>
                          <a:latin typeface="Arial" panose="020B0604020202020204" pitchFamily="34" charset="0"/>
                        </a:rPr>
                        <a:t>155 m²</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0EC"/>
                    </a:solidFill>
                  </a:tcPr>
                </a:tc>
                <a:tc>
                  <a:txBody>
                    <a:bodyPr/>
                    <a:lstStyle/>
                    <a:p>
                      <a:pPr algn="ctr" rtl="0" fontAlgn="ctr"/>
                      <a:r>
                        <a:rPr lang="fr-FR" sz="2400" b="0" i="0" u="none" strike="noStrike" dirty="0">
                          <a:solidFill>
                            <a:srgbClr val="000000"/>
                          </a:solidFill>
                          <a:effectLst/>
                          <a:latin typeface="Arial" panose="020B0604020202020204" pitchFamily="34" charset="0"/>
                        </a:rPr>
                        <a:t>21 700 €</a:t>
                      </a:r>
                    </a:p>
                  </a:txBody>
                  <a:tcPr marL="15236" marR="15236" marT="15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0EC"/>
                    </a:solidFill>
                  </a:tcPr>
                </a:tc>
                <a:tc>
                  <a:txBody>
                    <a:bodyPr/>
                    <a:lstStyle/>
                    <a:p>
                      <a:pPr algn="ctr" rtl="0" fontAlgn="b"/>
                      <a:r>
                        <a:rPr lang="fr-FR" sz="2400" b="0" i="0" u="none" strike="noStrike" dirty="0">
                          <a:solidFill>
                            <a:srgbClr val="000000"/>
                          </a:solidFill>
                          <a:effectLst/>
                          <a:latin typeface="Arial" panose="020B0604020202020204" pitchFamily="34" charset="0"/>
                        </a:rPr>
                        <a:t>1 500 €</a:t>
                      </a:r>
                    </a:p>
                  </a:txBody>
                  <a:tcPr marL="15236" marR="15236" marT="15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0EC"/>
                    </a:solidFill>
                  </a:tcPr>
                </a:tc>
                <a:tc>
                  <a:txBody>
                    <a:bodyPr/>
                    <a:lstStyle/>
                    <a:p>
                      <a:pPr algn="ctr" rtl="0" fontAlgn="b"/>
                      <a:r>
                        <a:rPr lang="fr-FR" sz="2400" b="0" i="0" u="none" strike="noStrike" dirty="0">
                          <a:solidFill>
                            <a:srgbClr val="000000"/>
                          </a:solidFill>
                          <a:effectLst/>
                          <a:latin typeface="Arial" panose="020B0604020202020204" pitchFamily="34" charset="0"/>
                        </a:rPr>
                        <a:t>23 200 €</a:t>
                      </a:r>
                    </a:p>
                  </a:txBody>
                  <a:tcPr marL="15236" marR="15236" marT="15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0EC"/>
                    </a:solidFill>
                  </a:tcPr>
                </a:tc>
                <a:extLst>
                  <a:ext uri="{0D108BD9-81ED-4DB2-BD59-A6C34878D82A}">
                    <a16:rowId xmlns:a16="http://schemas.microsoft.com/office/drawing/2014/main" val="4105365590"/>
                  </a:ext>
                </a:extLst>
              </a:tr>
              <a:tr h="733831">
                <a:tc>
                  <a:txBody>
                    <a:bodyPr/>
                    <a:lstStyle/>
                    <a:p>
                      <a:pPr algn="ctr" rtl="0" fontAlgn="ctr"/>
                      <a:r>
                        <a:rPr lang="fr-FR" sz="2400" b="0" i="0" u="none" strike="noStrike">
                          <a:solidFill>
                            <a:srgbClr val="000000"/>
                          </a:solidFill>
                          <a:effectLst/>
                          <a:latin typeface="Arial" panose="020B0604020202020204" pitchFamily="34" charset="0"/>
                        </a:rPr>
                        <a:t>2</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2400" b="0" i="0" u="none" strike="noStrike">
                          <a:solidFill>
                            <a:srgbClr val="000000"/>
                          </a:solidFill>
                          <a:effectLst/>
                          <a:latin typeface="Arial" panose="020B0604020202020204" pitchFamily="34" charset="0"/>
                        </a:rPr>
                        <a:t>R+2</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fr-FR" sz="2400" b="0" i="0" u="none" strike="noStrike" dirty="0">
                          <a:solidFill>
                            <a:srgbClr val="000000"/>
                          </a:solidFill>
                          <a:effectLst/>
                          <a:latin typeface="Arial" panose="020B0604020202020204" pitchFamily="34" charset="0"/>
                        </a:rPr>
                        <a:t>8 </a:t>
                      </a:r>
                      <a:r>
                        <a:rPr lang="fr-FR" sz="2400" b="0" i="0" u="none" strike="noStrike" dirty="0" err="1">
                          <a:effectLst/>
                          <a:latin typeface="Arial" panose="020B0604020202020204" pitchFamily="34" charset="0"/>
                        </a:rPr>
                        <a:t>Pkgs</a:t>
                      </a:r>
                      <a:endParaRPr lang="fr-FR" sz="2400" b="0" i="0" u="none" strike="noStrike" dirty="0">
                        <a:solidFill>
                          <a:srgbClr val="000000"/>
                        </a:solidFill>
                        <a:effectLst/>
                        <a:latin typeface="Arial" panose="020B0604020202020204" pitchFamily="34" charset="0"/>
                      </a:endParaRP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2400" b="0" i="0" u="none" strike="noStrike" dirty="0">
                          <a:solidFill>
                            <a:srgbClr val="000000"/>
                          </a:solidFill>
                          <a:effectLst/>
                          <a:latin typeface="Arial" panose="020B0604020202020204" pitchFamily="34" charset="0"/>
                        </a:rPr>
                        <a:t>196 m²</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2400" b="0" i="0" u="none" strike="noStrike" dirty="0">
                          <a:solidFill>
                            <a:srgbClr val="000000"/>
                          </a:solidFill>
                          <a:effectLst/>
                          <a:latin typeface="Arial" panose="020B0604020202020204" pitchFamily="34" charset="0"/>
                        </a:rPr>
                        <a:t>225 m²</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2400" b="0" i="0" u="none" strike="noStrike" dirty="0">
                          <a:solidFill>
                            <a:srgbClr val="000000"/>
                          </a:solidFill>
                          <a:effectLst/>
                          <a:latin typeface="Arial" panose="020B0604020202020204" pitchFamily="34" charset="0"/>
                        </a:rPr>
                        <a:t>31 500 €</a:t>
                      </a:r>
                    </a:p>
                  </a:txBody>
                  <a:tcPr marL="15236" marR="15236" marT="15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fr-FR" sz="2400" b="0" i="0" u="none" strike="noStrike" dirty="0">
                          <a:solidFill>
                            <a:srgbClr val="000000"/>
                          </a:solidFill>
                          <a:effectLst/>
                          <a:latin typeface="Arial" panose="020B0604020202020204" pitchFamily="34" charset="0"/>
                        </a:rPr>
                        <a:t>2 000 €</a:t>
                      </a:r>
                    </a:p>
                  </a:txBody>
                  <a:tcPr marL="15236" marR="15236" marT="15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fr-FR" sz="2400" b="0" i="0" u="none" strike="noStrike" dirty="0">
                          <a:solidFill>
                            <a:srgbClr val="000000"/>
                          </a:solidFill>
                          <a:effectLst/>
                          <a:latin typeface="Arial" panose="020B0604020202020204" pitchFamily="34" charset="0"/>
                        </a:rPr>
                        <a:t>33 500 €</a:t>
                      </a:r>
                    </a:p>
                  </a:txBody>
                  <a:tcPr marL="15236" marR="15236" marT="15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48428886"/>
                  </a:ext>
                </a:extLst>
              </a:tr>
              <a:tr h="733831">
                <a:tc>
                  <a:txBody>
                    <a:bodyPr/>
                    <a:lstStyle/>
                    <a:p>
                      <a:pPr algn="ctr" rtl="0" fontAlgn="ctr"/>
                      <a:r>
                        <a:rPr lang="fr-FR" sz="2400" b="0" i="0" u="none" strike="noStrike">
                          <a:solidFill>
                            <a:srgbClr val="000000"/>
                          </a:solidFill>
                          <a:effectLst/>
                          <a:latin typeface="Arial" panose="020B0604020202020204" pitchFamily="34" charset="0"/>
                        </a:rPr>
                        <a:t>3</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0EC"/>
                    </a:solidFill>
                  </a:tcPr>
                </a:tc>
                <a:tc>
                  <a:txBody>
                    <a:bodyPr/>
                    <a:lstStyle/>
                    <a:p>
                      <a:pPr algn="ctr" rtl="0" fontAlgn="ctr"/>
                      <a:r>
                        <a:rPr lang="fr-FR" sz="2400" b="0" i="0" u="none" strike="noStrike">
                          <a:solidFill>
                            <a:srgbClr val="000000"/>
                          </a:solidFill>
                          <a:effectLst/>
                          <a:latin typeface="Arial" panose="020B0604020202020204" pitchFamily="34" charset="0"/>
                        </a:rPr>
                        <a:t>R+2</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0EC"/>
                    </a:solidFill>
                  </a:tcPr>
                </a:tc>
                <a:tc>
                  <a:txBody>
                    <a:bodyPr/>
                    <a:lstStyle/>
                    <a:p>
                      <a:pPr algn="ctr" rtl="0" fontAlgn="b"/>
                      <a:r>
                        <a:rPr lang="fr-FR" sz="2400" b="0" i="0" u="none" strike="noStrike" dirty="0">
                          <a:solidFill>
                            <a:srgbClr val="000000"/>
                          </a:solidFill>
                          <a:effectLst/>
                          <a:latin typeface="Arial" panose="020B0604020202020204" pitchFamily="34" charset="0"/>
                        </a:rPr>
                        <a:t>4 </a:t>
                      </a:r>
                      <a:r>
                        <a:rPr lang="fr-FR" sz="2400" b="0" i="0" u="none" strike="noStrike" dirty="0" err="1">
                          <a:effectLst/>
                          <a:latin typeface="Arial" panose="020B0604020202020204" pitchFamily="34" charset="0"/>
                        </a:rPr>
                        <a:t>Pkgs</a:t>
                      </a:r>
                      <a:endParaRPr lang="fr-FR" sz="2400" b="0" i="0" u="none" strike="noStrike" dirty="0">
                        <a:solidFill>
                          <a:srgbClr val="000000"/>
                        </a:solidFill>
                        <a:effectLst/>
                        <a:latin typeface="Arial" panose="020B0604020202020204" pitchFamily="34" charset="0"/>
                      </a:endParaRP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0EC"/>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2400" b="0" i="0" u="none" strike="noStrike" dirty="0">
                          <a:solidFill>
                            <a:srgbClr val="000000"/>
                          </a:solidFill>
                          <a:effectLst/>
                          <a:latin typeface="Arial" panose="020B0604020202020204" pitchFamily="34" charset="0"/>
                        </a:rPr>
                        <a:t>97 m²</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0EC"/>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2400" b="0" i="0" u="none" strike="noStrike" dirty="0">
                          <a:solidFill>
                            <a:srgbClr val="000000"/>
                          </a:solidFill>
                          <a:effectLst/>
                          <a:latin typeface="Arial" panose="020B0604020202020204" pitchFamily="34" charset="0"/>
                        </a:rPr>
                        <a:t>111 m²</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0EC"/>
                    </a:solidFill>
                  </a:tcPr>
                </a:tc>
                <a:tc>
                  <a:txBody>
                    <a:bodyPr/>
                    <a:lstStyle/>
                    <a:p>
                      <a:pPr algn="ctr" rtl="0" fontAlgn="ctr"/>
                      <a:r>
                        <a:rPr lang="fr-FR" sz="2400" b="0" i="0" u="none" strike="noStrike" dirty="0">
                          <a:solidFill>
                            <a:srgbClr val="000000"/>
                          </a:solidFill>
                          <a:effectLst/>
                          <a:latin typeface="Arial" panose="020B0604020202020204" pitchFamily="34" charset="0"/>
                        </a:rPr>
                        <a:t>15 540 €</a:t>
                      </a:r>
                    </a:p>
                  </a:txBody>
                  <a:tcPr marL="15236" marR="15236" marT="15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0EC"/>
                    </a:solidFill>
                  </a:tcPr>
                </a:tc>
                <a:tc>
                  <a:txBody>
                    <a:bodyPr/>
                    <a:lstStyle/>
                    <a:p>
                      <a:pPr algn="ctr" rtl="0" fontAlgn="b"/>
                      <a:r>
                        <a:rPr lang="fr-FR" sz="2400" b="0" i="0" u="none" strike="noStrike" dirty="0">
                          <a:solidFill>
                            <a:srgbClr val="000000"/>
                          </a:solidFill>
                          <a:effectLst/>
                          <a:latin typeface="Arial" panose="020B0604020202020204" pitchFamily="34" charset="0"/>
                        </a:rPr>
                        <a:t>1 000 €</a:t>
                      </a:r>
                    </a:p>
                  </a:txBody>
                  <a:tcPr marL="15236" marR="15236" marT="15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0EC"/>
                    </a:solidFill>
                  </a:tcPr>
                </a:tc>
                <a:tc>
                  <a:txBody>
                    <a:bodyPr/>
                    <a:lstStyle/>
                    <a:p>
                      <a:pPr algn="ctr" rtl="0" fontAlgn="b"/>
                      <a:r>
                        <a:rPr lang="fr-FR" sz="2400" b="0" i="0" u="none" strike="noStrike" dirty="0">
                          <a:solidFill>
                            <a:srgbClr val="000000"/>
                          </a:solidFill>
                          <a:effectLst/>
                          <a:latin typeface="Arial" panose="020B0604020202020204" pitchFamily="34" charset="0"/>
                        </a:rPr>
                        <a:t>16 540 €</a:t>
                      </a:r>
                    </a:p>
                  </a:txBody>
                  <a:tcPr marL="15236" marR="15236" marT="15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D0EC"/>
                    </a:solidFill>
                  </a:tcPr>
                </a:tc>
                <a:extLst>
                  <a:ext uri="{0D108BD9-81ED-4DB2-BD59-A6C34878D82A}">
                    <a16:rowId xmlns:a16="http://schemas.microsoft.com/office/drawing/2014/main" val="2417856904"/>
                  </a:ext>
                </a:extLst>
              </a:tr>
              <a:tr h="733831">
                <a:tc>
                  <a:txBody>
                    <a:bodyPr/>
                    <a:lstStyle/>
                    <a:p>
                      <a:pPr algn="ctr" rtl="0" fontAlgn="ctr"/>
                      <a:r>
                        <a:rPr lang="fr-FR" sz="2400" b="0" i="0" u="none" strike="noStrike">
                          <a:solidFill>
                            <a:srgbClr val="000000"/>
                          </a:solidFill>
                          <a:effectLst/>
                          <a:latin typeface="Arial" panose="020B0604020202020204" pitchFamily="34" charset="0"/>
                        </a:rPr>
                        <a:t>4</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fr-FR" sz="2400" b="0" i="0" u="none" strike="noStrike">
                          <a:solidFill>
                            <a:srgbClr val="000000"/>
                          </a:solidFill>
                          <a:effectLst/>
                          <a:latin typeface="Arial" panose="020B0604020202020204" pitchFamily="34" charset="0"/>
                        </a:rPr>
                        <a:t>R+2</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fr-FR" sz="2400" b="0" i="0" u="none" strike="noStrike" dirty="0">
                          <a:solidFill>
                            <a:srgbClr val="000000"/>
                          </a:solidFill>
                          <a:effectLst/>
                          <a:latin typeface="Arial" panose="020B0604020202020204" pitchFamily="34" charset="0"/>
                        </a:rPr>
                        <a:t>3 </a:t>
                      </a:r>
                      <a:r>
                        <a:rPr lang="fr-FR" sz="2400" b="0" i="0" u="none" strike="noStrike" dirty="0" err="1">
                          <a:effectLst/>
                          <a:latin typeface="Arial" panose="020B0604020202020204" pitchFamily="34" charset="0"/>
                        </a:rPr>
                        <a:t>Pkgs</a:t>
                      </a:r>
                      <a:endParaRPr lang="fr-FR" sz="2400" b="0" i="0" u="none" strike="noStrike" dirty="0">
                        <a:solidFill>
                          <a:srgbClr val="000000"/>
                        </a:solidFill>
                        <a:effectLst/>
                        <a:latin typeface="Arial" panose="020B0604020202020204" pitchFamily="34" charset="0"/>
                      </a:endParaRP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2400" b="0" i="0" u="none" strike="noStrike" dirty="0">
                          <a:solidFill>
                            <a:srgbClr val="000000"/>
                          </a:solidFill>
                          <a:effectLst/>
                          <a:latin typeface="Arial" panose="020B0604020202020204" pitchFamily="34" charset="0"/>
                        </a:rPr>
                        <a:t>67 m²</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2400" b="0" i="0" u="none" strike="noStrike" dirty="0">
                          <a:solidFill>
                            <a:srgbClr val="000000"/>
                          </a:solidFill>
                          <a:effectLst/>
                          <a:latin typeface="Arial" panose="020B0604020202020204" pitchFamily="34" charset="0"/>
                        </a:rPr>
                        <a:t>76 m²</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fr-FR" sz="2400" b="0" i="0" u="none" strike="noStrike" dirty="0">
                          <a:solidFill>
                            <a:srgbClr val="000000"/>
                          </a:solidFill>
                          <a:effectLst/>
                          <a:latin typeface="Arial" panose="020B0604020202020204" pitchFamily="34" charset="0"/>
                        </a:rPr>
                        <a:t>10 640 €</a:t>
                      </a:r>
                    </a:p>
                  </a:txBody>
                  <a:tcPr marL="15236" marR="15236" marT="15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fr-FR" sz="2400" b="0" i="0" u="none" strike="noStrike" dirty="0">
                          <a:solidFill>
                            <a:srgbClr val="000000"/>
                          </a:solidFill>
                          <a:effectLst/>
                          <a:latin typeface="Arial" panose="020B0604020202020204" pitchFamily="34" charset="0"/>
                        </a:rPr>
                        <a:t>750 €</a:t>
                      </a:r>
                    </a:p>
                  </a:txBody>
                  <a:tcPr marL="15236" marR="15236" marT="15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fr-FR" sz="2400" b="0" i="0" u="none" strike="noStrike" dirty="0">
                          <a:solidFill>
                            <a:srgbClr val="000000"/>
                          </a:solidFill>
                          <a:effectLst/>
                          <a:latin typeface="Arial" panose="020B0604020202020204" pitchFamily="34" charset="0"/>
                        </a:rPr>
                        <a:t>11 390 €</a:t>
                      </a:r>
                    </a:p>
                  </a:txBody>
                  <a:tcPr marL="15236" marR="15236" marT="152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3666562"/>
                  </a:ext>
                </a:extLst>
              </a:tr>
              <a:tr h="733831">
                <a:tc gridSpan="2">
                  <a:txBody>
                    <a:bodyPr/>
                    <a:lstStyle/>
                    <a:p>
                      <a:pPr algn="ctr" rtl="0" fontAlgn="b"/>
                      <a:r>
                        <a:rPr lang="fr-FR" sz="2400" b="1" i="0" u="none" strike="noStrike" dirty="0">
                          <a:solidFill>
                            <a:srgbClr val="000000"/>
                          </a:solidFill>
                          <a:effectLst/>
                          <a:latin typeface="Arial" panose="020B0604020202020204" pitchFamily="34" charset="0"/>
                        </a:rPr>
                        <a:t>Total Bureaux </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rtl="0" fontAlgn="b"/>
                      <a:endParaRPr lang="fr-FR" sz="1200" b="1" i="0" u="none" strike="noStrike" dirty="0">
                        <a:solidFill>
                          <a:srgbClr val="000000"/>
                        </a:solidFill>
                        <a:effectLst/>
                        <a:latin typeface="Arial" panose="020B0604020202020204" pitchFamily="34" charset="0"/>
                      </a:endParaRPr>
                    </a:p>
                  </a:txBody>
                  <a:tcPr marL="4315" marR="4315" marT="43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fr-FR" sz="2400" b="1" i="0" u="none" strike="noStrike" dirty="0">
                          <a:solidFill>
                            <a:srgbClr val="000000"/>
                          </a:solidFill>
                          <a:effectLst/>
                          <a:latin typeface="Arial" panose="020B0604020202020204" pitchFamily="34" charset="0"/>
                        </a:rPr>
                        <a:t>64 </a:t>
                      </a:r>
                      <a:r>
                        <a:rPr lang="fr-FR" sz="2400" b="1" i="0" u="none" strike="noStrike" dirty="0" err="1">
                          <a:effectLst/>
                          <a:latin typeface="Arial" panose="020B0604020202020204" pitchFamily="34" charset="0"/>
                        </a:rPr>
                        <a:t>Pkgs</a:t>
                      </a:r>
                      <a:endParaRPr lang="fr-FR" sz="2400" b="1" i="0" u="none" strike="noStrike" dirty="0">
                        <a:solidFill>
                          <a:srgbClr val="000000"/>
                        </a:solidFill>
                        <a:effectLst/>
                        <a:latin typeface="Arial" panose="020B0604020202020204" pitchFamily="34" charset="0"/>
                      </a:endParaRP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fr-FR" sz="2400" b="1" i="0" u="none" strike="noStrike" dirty="0">
                          <a:solidFill>
                            <a:srgbClr val="000000"/>
                          </a:solidFill>
                          <a:effectLst/>
                          <a:latin typeface="Arial" panose="020B0604020202020204" pitchFamily="34" charset="0"/>
                        </a:rPr>
                        <a:t>1463 m²</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fr-FR" sz="2400" b="1" i="0" u="none" strike="noStrike" dirty="0">
                          <a:solidFill>
                            <a:srgbClr val="000000"/>
                          </a:solidFill>
                          <a:effectLst/>
                          <a:latin typeface="Arial" panose="020B0604020202020204" pitchFamily="34" charset="0"/>
                        </a:rPr>
                        <a:t>1672 m²</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fr-FR" sz="2400" b="1" i="0" u="none" strike="noStrike" dirty="0">
                          <a:solidFill>
                            <a:srgbClr val="000000"/>
                          </a:solidFill>
                          <a:effectLst/>
                          <a:latin typeface="Arial" panose="020B0604020202020204" pitchFamily="34" charset="0"/>
                        </a:rPr>
                        <a:t>234 080 €</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fr-FR" sz="2400" b="1" i="0" u="none" strike="noStrike" dirty="0">
                          <a:solidFill>
                            <a:srgbClr val="000000"/>
                          </a:solidFill>
                          <a:effectLst/>
                          <a:latin typeface="Arial" panose="020B0604020202020204" pitchFamily="34" charset="0"/>
                        </a:rPr>
                        <a:t>16 000 €</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fr-FR" sz="2400" b="1" i="0" u="none" strike="noStrike" dirty="0">
                          <a:solidFill>
                            <a:srgbClr val="000000"/>
                          </a:solidFill>
                          <a:effectLst/>
                          <a:latin typeface="Arial" panose="020B0604020202020204" pitchFamily="34" charset="0"/>
                        </a:rPr>
                        <a:t>250 080 €</a:t>
                      </a:r>
                    </a:p>
                  </a:txBody>
                  <a:tcPr marL="8628" marR="8628" marT="8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4801487"/>
                  </a:ext>
                </a:extLst>
              </a:tr>
            </a:tbl>
          </a:graphicData>
        </a:graphic>
      </p:graphicFrame>
    </p:spTree>
    <p:extLst>
      <p:ext uri="{BB962C8B-B14F-4D97-AF65-F5344CB8AC3E}">
        <p14:creationId xmlns:p14="http://schemas.microsoft.com/office/powerpoint/2010/main" val="304584169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90C3E4F-95E8-49AF-88E9-A1A27CE83FF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897458" y="1983612"/>
            <a:ext cx="7550783" cy="10067710"/>
          </a:xfrm>
          <a:prstGeom prst="rect">
            <a:avLst/>
          </a:prstGeom>
          <a:ln>
            <a:noFill/>
          </a:ln>
          <a:effectLst>
            <a:outerShdw blurRad="292100" dist="139700" dir="2700000" algn="tl" rotWithShape="0">
              <a:srgbClr val="333333">
                <a:alpha val="65000"/>
              </a:srgbClr>
            </a:outerShdw>
          </a:effectLst>
        </p:spPr>
      </p:pic>
      <p:pic>
        <p:nvPicPr>
          <p:cNvPr id="9" name="Image 8">
            <a:extLst>
              <a:ext uri="{FF2B5EF4-FFF2-40B4-BE49-F238E27FC236}">
                <a16:creationId xmlns:a16="http://schemas.microsoft.com/office/drawing/2014/main" id="{42633E0B-829B-4D0C-9EA8-2CCAFC07B30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714972" y="1983614"/>
            <a:ext cx="5616001" cy="10067710"/>
          </a:xfrm>
          <a:prstGeom prst="rect">
            <a:avLst/>
          </a:prstGeom>
          <a:ln>
            <a:noFill/>
          </a:ln>
          <a:effectLst>
            <a:outerShdw blurRad="292100" dist="139700" dir="2700000" algn="tl" rotWithShape="0">
              <a:srgbClr val="333333">
                <a:alpha val="65000"/>
              </a:srgbClr>
            </a:outerShdw>
          </a:effectLst>
        </p:spPr>
      </p:pic>
      <p:pic>
        <p:nvPicPr>
          <p:cNvPr id="14" name="Image 13">
            <a:extLst>
              <a:ext uri="{FF2B5EF4-FFF2-40B4-BE49-F238E27FC236}">
                <a16:creationId xmlns:a16="http://schemas.microsoft.com/office/drawing/2014/main" id="{0BD7E0A3-6118-4129-9B8B-FB94C72FE81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79859" y="1983617"/>
            <a:ext cx="6745368" cy="10067712"/>
          </a:xfrm>
          <a:prstGeom prst="rect">
            <a:avLst/>
          </a:prstGeom>
          <a:ln>
            <a:noFill/>
          </a:ln>
          <a:effectLst>
            <a:outerShdw blurRad="292100" dist="139700" dir="2700000" algn="tl" rotWithShape="0">
              <a:srgbClr val="333333">
                <a:alpha val="65000"/>
              </a:srgbClr>
            </a:outerShdw>
          </a:effectLst>
        </p:spPr>
      </p:pic>
      <p:pic>
        <p:nvPicPr>
          <p:cNvPr id="13" name="Image 12">
            <a:extLst>
              <a:ext uri="{FF2B5EF4-FFF2-40B4-BE49-F238E27FC236}">
                <a16:creationId xmlns:a16="http://schemas.microsoft.com/office/drawing/2014/main" id="{4474B9DD-E4E7-4625-85A6-7F9E6E227937}"/>
              </a:ext>
            </a:extLst>
          </p:cNvPr>
          <p:cNvPicPr>
            <a:picLocks noChangeAspect="1"/>
          </p:cNvPicPr>
          <p:nvPr/>
        </p:nvPicPr>
        <p:blipFill>
          <a:blip r:embed="rId5"/>
          <a:stretch>
            <a:fillRect/>
          </a:stretch>
        </p:blipFill>
        <p:spPr>
          <a:xfrm>
            <a:off x="19583365" y="12290270"/>
            <a:ext cx="4284720" cy="1177052"/>
          </a:xfrm>
          <a:prstGeom prst="rect">
            <a:avLst/>
          </a:prstGeom>
        </p:spPr>
      </p:pic>
      <p:sp>
        <p:nvSpPr>
          <p:cNvPr id="15" name="Rectangle 14">
            <a:extLst>
              <a:ext uri="{FF2B5EF4-FFF2-40B4-BE49-F238E27FC236}">
                <a16:creationId xmlns:a16="http://schemas.microsoft.com/office/drawing/2014/main" id="{9E068D4D-6470-4CCF-AA0B-0D4067B54D45}"/>
              </a:ext>
            </a:extLst>
          </p:cNvPr>
          <p:cNvSpPr>
            <a:spLocks/>
          </p:cNvSpPr>
          <p:nvPr/>
        </p:nvSpPr>
        <p:spPr bwMode="auto">
          <a:xfrm>
            <a:off x="1012065" y="629478"/>
            <a:ext cx="1626775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t" anchorCtr="0">
            <a:spAutoFit/>
          </a:bodyPr>
          <a:lstStyle/>
          <a:p>
            <a:pPr defTabSz="4572000">
              <a:lnSpc>
                <a:spcPts val="7200"/>
              </a:lnSpc>
            </a:pPr>
            <a:r>
              <a:rPr lang="fr-FR" sz="6000" b="1" spc="600" dirty="0">
                <a:solidFill>
                  <a:schemeClr val="tx2"/>
                </a:solidFill>
                <a:latin typeface="Raleway Black"/>
                <a:ea typeface="Raleway Black"/>
                <a:cs typeface="Raleway Black"/>
                <a:sym typeface="Bebas Neue" charset="0"/>
              </a:rPr>
              <a:t>PHOTOS</a:t>
            </a:r>
          </a:p>
        </p:txBody>
      </p:sp>
    </p:spTree>
    <p:extLst>
      <p:ext uri="{BB962C8B-B14F-4D97-AF65-F5344CB8AC3E}">
        <p14:creationId xmlns:p14="http://schemas.microsoft.com/office/powerpoint/2010/main" val="353638321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5ADE2154-A74C-45D6-881D-DCF2050EE45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281547" y="1982544"/>
            <a:ext cx="10474080" cy="9790687"/>
          </a:xfrm>
          <a:prstGeom prst="rect">
            <a:avLst/>
          </a:prstGeom>
          <a:ln>
            <a:noFill/>
          </a:ln>
          <a:effectLst>
            <a:outerShdw blurRad="292100" dist="139700" dir="2700000" algn="tl" rotWithShape="0">
              <a:srgbClr val="333333">
                <a:alpha val="65000"/>
              </a:srgbClr>
            </a:outerShdw>
          </a:effectLst>
        </p:spPr>
      </p:pic>
      <p:pic>
        <p:nvPicPr>
          <p:cNvPr id="12" name="Image 11">
            <a:extLst>
              <a:ext uri="{FF2B5EF4-FFF2-40B4-BE49-F238E27FC236}">
                <a16:creationId xmlns:a16="http://schemas.microsoft.com/office/drawing/2014/main" id="{B94CBEE9-6F41-4E79-B596-B0902F71638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0631" y="1982543"/>
            <a:ext cx="11969055" cy="9790687"/>
          </a:xfrm>
          <a:prstGeom prst="rect">
            <a:avLst/>
          </a:prstGeom>
          <a:ln>
            <a:noFill/>
          </a:ln>
          <a:effectLst>
            <a:outerShdw blurRad="292100" dist="139700" dir="2700000" algn="tl" rotWithShape="0">
              <a:srgbClr val="333333">
                <a:alpha val="65000"/>
              </a:srgbClr>
            </a:outerShdw>
          </a:effectLst>
        </p:spPr>
      </p:pic>
      <p:pic>
        <p:nvPicPr>
          <p:cNvPr id="14" name="Image 13">
            <a:extLst>
              <a:ext uri="{FF2B5EF4-FFF2-40B4-BE49-F238E27FC236}">
                <a16:creationId xmlns:a16="http://schemas.microsoft.com/office/drawing/2014/main" id="{8CD85BF0-F267-4FA7-8F02-C5CB145196E2}"/>
              </a:ext>
            </a:extLst>
          </p:cNvPr>
          <p:cNvPicPr>
            <a:picLocks noChangeAspect="1"/>
          </p:cNvPicPr>
          <p:nvPr/>
        </p:nvPicPr>
        <p:blipFill>
          <a:blip r:embed="rId4"/>
          <a:stretch>
            <a:fillRect/>
          </a:stretch>
        </p:blipFill>
        <p:spPr>
          <a:xfrm>
            <a:off x="19583365" y="12290270"/>
            <a:ext cx="4284720" cy="1177052"/>
          </a:xfrm>
          <a:prstGeom prst="rect">
            <a:avLst/>
          </a:prstGeom>
        </p:spPr>
      </p:pic>
      <p:sp>
        <p:nvSpPr>
          <p:cNvPr id="15" name="Rectangle 14">
            <a:extLst>
              <a:ext uri="{FF2B5EF4-FFF2-40B4-BE49-F238E27FC236}">
                <a16:creationId xmlns:a16="http://schemas.microsoft.com/office/drawing/2014/main" id="{DB9C5041-B59B-48DE-B7FB-65B9FE35705D}"/>
              </a:ext>
            </a:extLst>
          </p:cNvPr>
          <p:cNvSpPr>
            <a:spLocks/>
          </p:cNvSpPr>
          <p:nvPr/>
        </p:nvSpPr>
        <p:spPr bwMode="auto">
          <a:xfrm>
            <a:off x="1012065" y="629478"/>
            <a:ext cx="1626775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t" anchorCtr="0">
            <a:spAutoFit/>
          </a:bodyPr>
          <a:lstStyle/>
          <a:p>
            <a:pPr defTabSz="4572000">
              <a:lnSpc>
                <a:spcPts val="7200"/>
              </a:lnSpc>
            </a:pPr>
            <a:r>
              <a:rPr lang="fr-FR" sz="6000" b="1" spc="600" dirty="0">
                <a:solidFill>
                  <a:schemeClr val="tx2"/>
                </a:solidFill>
                <a:latin typeface="Raleway Black"/>
                <a:ea typeface="Raleway Black"/>
                <a:cs typeface="Raleway Black"/>
                <a:sym typeface="Bebas Neue" charset="0"/>
              </a:rPr>
              <a:t>PHOTOS</a:t>
            </a:r>
          </a:p>
        </p:txBody>
      </p:sp>
    </p:spTree>
    <p:extLst>
      <p:ext uri="{BB962C8B-B14F-4D97-AF65-F5344CB8AC3E}">
        <p14:creationId xmlns:p14="http://schemas.microsoft.com/office/powerpoint/2010/main" val="316975548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0DFF3726-5C79-4221-A591-AF9F83E1D653}"/>
              </a:ext>
            </a:extLst>
          </p:cNvPr>
          <p:cNvSpPr txBox="1"/>
          <p:nvPr/>
        </p:nvSpPr>
        <p:spPr>
          <a:xfrm>
            <a:off x="1274745" y="3147918"/>
            <a:ext cx="21361302" cy="9549153"/>
          </a:xfrm>
          <a:prstGeom prst="rect">
            <a:avLst/>
          </a:prstGeom>
          <a:noFill/>
        </p:spPr>
        <p:txBody>
          <a:bodyPr wrap="square" rtlCol="0">
            <a:spAutoFit/>
          </a:bodyPr>
          <a:lstStyle/>
          <a:p>
            <a:pPr marL="685629" indent="-685629" defTabSz="1828343">
              <a:lnSpc>
                <a:spcPct val="150000"/>
              </a:lnSpc>
              <a:buFont typeface="Wingdings" panose="05000000000000000000" pitchFamily="2" charset="2"/>
              <a:buChar char="§"/>
            </a:pPr>
            <a:r>
              <a:rPr lang="fr-FR" sz="4000" b="1" dirty="0">
                <a:solidFill>
                  <a:srgbClr val="5AAA86"/>
                </a:solidFill>
                <a:latin typeface="Raleway Light"/>
              </a:rPr>
              <a:t>LOCATION</a:t>
            </a:r>
          </a:p>
          <a:p>
            <a:pPr defTabSz="1828343">
              <a:lnSpc>
                <a:spcPct val="120000"/>
              </a:lnSpc>
            </a:pPr>
            <a:r>
              <a:rPr lang="fr-FR" sz="3200" b="1" dirty="0">
                <a:latin typeface="Raleway Light"/>
              </a:rPr>
              <a:t>Loyer : </a:t>
            </a:r>
            <a:r>
              <a:rPr lang="fr-FR" sz="3200" dirty="0">
                <a:latin typeface="Raleway Light"/>
              </a:rPr>
              <a:t>140€ HT HC / m² / an</a:t>
            </a:r>
          </a:p>
          <a:p>
            <a:pPr defTabSz="1828343">
              <a:lnSpc>
                <a:spcPct val="120000"/>
              </a:lnSpc>
            </a:pPr>
            <a:r>
              <a:rPr lang="fr-FR" sz="3200" b="1" dirty="0">
                <a:latin typeface="Raleway Light"/>
              </a:rPr>
              <a:t>Parking : </a:t>
            </a:r>
            <a:r>
              <a:rPr lang="fr-FR" sz="3200" dirty="0">
                <a:latin typeface="Raleway Light"/>
              </a:rPr>
              <a:t>250€ HT HC / place / an</a:t>
            </a:r>
          </a:p>
          <a:p>
            <a:pPr defTabSz="1828343">
              <a:lnSpc>
                <a:spcPct val="120000"/>
              </a:lnSpc>
            </a:pPr>
            <a:r>
              <a:rPr lang="fr-FR" sz="3200" b="1" dirty="0">
                <a:latin typeface="Raleway Light"/>
              </a:rPr>
              <a:t>A.O.T. (Autorisation d’Occupation Temporaire) : </a:t>
            </a:r>
            <a:r>
              <a:rPr lang="fr-FR" sz="3200" dirty="0">
                <a:latin typeface="Raleway Light"/>
              </a:rPr>
              <a:t> 17€ HT HC / m² / an (valeur 2015) à charge preneur</a:t>
            </a:r>
          </a:p>
          <a:p>
            <a:pPr defTabSz="1828343">
              <a:lnSpc>
                <a:spcPct val="120000"/>
              </a:lnSpc>
            </a:pPr>
            <a:r>
              <a:rPr lang="fr-FR" sz="3200" b="1" dirty="0">
                <a:latin typeface="Raleway Light"/>
              </a:rPr>
              <a:t>Charges prévisionnelles : </a:t>
            </a:r>
            <a:r>
              <a:rPr lang="fr-FR" sz="3200" dirty="0">
                <a:latin typeface="Raleway Light"/>
              </a:rPr>
              <a:t>21€ HT HC / m² / an (la première année, puis 23€ HT HC / m² / an les suivantes)</a:t>
            </a:r>
          </a:p>
          <a:p>
            <a:pPr defTabSz="1828343">
              <a:lnSpc>
                <a:spcPct val="120000"/>
              </a:lnSpc>
            </a:pPr>
            <a:r>
              <a:rPr lang="fr-FR" sz="3200" b="1" dirty="0">
                <a:latin typeface="Raleway Light"/>
              </a:rPr>
              <a:t>Convention d’occupation : </a:t>
            </a:r>
            <a:r>
              <a:rPr lang="fr-FR" sz="3200" dirty="0">
                <a:latin typeface="Raleway Light"/>
              </a:rPr>
              <a:t>bail 6 / 9 ans</a:t>
            </a:r>
          </a:p>
          <a:p>
            <a:pPr defTabSz="1828343">
              <a:lnSpc>
                <a:spcPct val="120000"/>
              </a:lnSpc>
            </a:pPr>
            <a:r>
              <a:rPr lang="fr-FR" sz="3200" b="1" dirty="0">
                <a:latin typeface="Raleway Light"/>
              </a:rPr>
              <a:t>Dépôt de garantie : </a:t>
            </a:r>
            <a:r>
              <a:rPr lang="fr-FR" sz="3200" dirty="0">
                <a:latin typeface="Raleway Light"/>
              </a:rPr>
              <a:t> 3 mois de loyer</a:t>
            </a:r>
          </a:p>
          <a:p>
            <a:pPr defTabSz="1828343">
              <a:lnSpc>
                <a:spcPct val="120000"/>
              </a:lnSpc>
            </a:pPr>
            <a:r>
              <a:rPr lang="fr-FR" sz="3200" b="1" dirty="0">
                <a:latin typeface="Raleway Light"/>
              </a:rPr>
              <a:t>Loyer payable trimestriellement d’avance</a:t>
            </a:r>
          </a:p>
          <a:p>
            <a:pPr defTabSz="1828343">
              <a:lnSpc>
                <a:spcPct val="120000"/>
              </a:lnSpc>
            </a:pPr>
            <a:r>
              <a:rPr lang="fr-FR" sz="3200" b="1" dirty="0">
                <a:latin typeface="Raleway Light"/>
              </a:rPr>
              <a:t>Indexation annuelle sur la base de l’indice INSEE ILAT</a:t>
            </a:r>
          </a:p>
          <a:p>
            <a:pPr defTabSz="1828343">
              <a:lnSpc>
                <a:spcPct val="110000"/>
              </a:lnSpc>
            </a:pPr>
            <a:endParaRPr lang="fr-FR" b="1" dirty="0">
              <a:solidFill>
                <a:srgbClr val="131D3A"/>
              </a:solidFill>
              <a:latin typeface="Raleway Light"/>
            </a:endParaRPr>
          </a:p>
          <a:p>
            <a:pPr marL="685629" indent="-685629" defTabSz="1828343">
              <a:lnSpc>
                <a:spcPct val="150000"/>
              </a:lnSpc>
              <a:buFont typeface="Wingdings" panose="05000000000000000000" pitchFamily="2" charset="2"/>
              <a:buChar char="§"/>
            </a:pPr>
            <a:r>
              <a:rPr lang="fr-FR" sz="4000" b="1" dirty="0">
                <a:solidFill>
                  <a:srgbClr val="5AAA86"/>
                </a:solidFill>
                <a:latin typeface="Raleway Light"/>
              </a:rPr>
              <a:t>VALEUR INDICATIVE D’UN IMMEUBLE : </a:t>
            </a:r>
            <a:r>
              <a:rPr lang="fr-FR" sz="3200" b="1" dirty="0">
                <a:solidFill>
                  <a:srgbClr val="5AAA86"/>
                </a:solidFill>
                <a:latin typeface="Raleway Light"/>
              </a:rPr>
              <a:t> </a:t>
            </a:r>
            <a:r>
              <a:rPr lang="fr-FR" sz="2800" b="1" dirty="0">
                <a:solidFill>
                  <a:srgbClr val="5AAA86"/>
                </a:solidFill>
                <a:latin typeface="Raleway Light"/>
              </a:rPr>
              <a:t>A.O.T. (Autorisation d’Occupation Temporaire)</a:t>
            </a:r>
            <a:endParaRPr lang="fr-FR" sz="3200" b="1" dirty="0">
              <a:solidFill>
                <a:srgbClr val="5AAA86"/>
              </a:solidFill>
              <a:latin typeface="Raleway Light"/>
            </a:endParaRPr>
          </a:p>
          <a:p>
            <a:pPr defTabSz="1828343">
              <a:lnSpc>
                <a:spcPct val="120000"/>
              </a:lnSpc>
            </a:pPr>
            <a:r>
              <a:rPr lang="fr-FR" sz="3200" b="1" dirty="0">
                <a:latin typeface="Raleway Light"/>
              </a:rPr>
              <a:t>Valeur locative : </a:t>
            </a:r>
            <a:r>
              <a:rPr lang="fr-FR" sz="3200" dirty="0">
                <a:latin typeface="Raleway Light"/>
              </a:rPr>
              <a:t>251 330€ HT HC / an</a:t>
            </a:r>
          </a:p>
          <a:p>
            <a:pPr defTabSz="1828343">
              <a:lnSpc>
                <a:spcPct val="120000"/>
              </a:lnSpc>
            </a:pPr>
            <a:r>
              <a:rPr lang="fr-FR" sz="3200" b="1" dirty="0">
                <a:latin typeface="Raleway Light"/>
              </a:rPr>
              <a:t>Prix de VEFA : </a:t>
            </a:r>
            <a:r>
              <a:rPr lang="fr-FR" sz="3200" dirty="0">
                <a:latin typeface="Raleway Light"/>
              </a:rPr>
              <a:t>3 350 000€ HT, hors frais</a:t>
            </a:r>
          </a:p>
          <a:p>
            <a:pPr defTabSz="1828343">
              <a:lnSpc>
                <a:spcPct val="120000"/>
              </a:lnSpc>
            </a:pPr>
            <a:r>
              <a:rPr lang="fr-FR" sz="3200" b="1" dirty="0">
                <a:latin typeface="Raleway Light"/>
              </a:rPr>
              <a:t>Rentabilité : </a:t>
            </a:r>
            <a:r>
              <a:rPr lang="fr-FR" sz="3200" dirty="0">
                <a:latin typeface="Raleway Light"/>
              </a:rPr>
              <a:t>7%</a:t>
            </a:r>
          </a:p>
          <a:p>
            <a:pPr defTabSz="1828343">
              <a:lnSpc>
                <a:spcPct val="110000"/>
              </a:lnSpc>
            </a:pPr>
            <a:endParaRPr lang="fr-FR" sz="3200" b="1" dirty="0">
              <a:solidFill>
                <a:srgbClr val="131D3A"/>
              </a:solidFill>
              <a:latin typeface="Raleway Light"/>
            </a:endParaRPr>
          </a:p>
        </p:txBody>
      </p:sp>
      <p:pic>
        <p:nvPicPr>
          <p:cNvPr id="9" name="Image 8">
            <a:extLst>
              <a:ext uri="{FF2B5EF4-FFF2-40B4-BE49-F238E27FC236}">
                <a16:creationId xmlns:a16="http://schemas.microsoft.com/office/drawing/2014/main" id="{B1537D8E-25C3-46D9-8AA4-839F372EC2D2}"/>
              </a:ext>
            </a:extLst>
          </p:cNvPr>
          <p:cNvPicPr>
            <a:picLocks noChangeAspect="1"/>
          </p:cNvPicPr>
          <p:nvPr/>
        </p:nvPicPr>
        <p:blipFill>
          <a:blip r:embed="rId2"/>
          <a:stretch>
            <a:fillRect/>
          </a:stretch>
        </p:blipFill>
        <p:spPr>
          <a:xfrm>
            <a:off x="19583365" y="12290270"/>
            <a:ext cx="4284720" cy="1177052"/>
          </a:xfrm>
          <a:prstGeom prst="rect">
            <a:avLst/>
          </a:prstGeom>
        </p:spPr>
      </p:pic>
      <p:sp>
        <p:nvSpPr>
          <p:cNvPr id="14" name="Rectangle 13">
            <a:extLst>
              <a:ext uri="{FF2B5EF4-FFF2-40B4-BE49-F238E27FC236}">
                <a16:creationId xmlns:a16="http://schemas.microsoft.com/office/drawing/2014/main" id="{D60BE631-5193-4889-B7C1-01C823C87ACC}"/>
              </a:ext>
            </a:extLst>
          </p:cNvPr>
          <p:cNvSpPr>
            <a:spLocks/>
          </p:cNvSpPr>
          <p:nvPr/>
        </p:nvSpPr>
        <p:spPr bwMode="auto">
          <a:xfrm>
            <a:off x="1012064" y="629478"/>
            <a:ext cx="19714335" cy="17100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t" anchorCtr="0">
            <a:spAutoFit/>
          </a:bodyPr>
          <a:lstStyle/>
          <a:p>
            <a:pPr defTabSz="4572000">
              <a:lnSpc>
                <a:spcPts val="7200"/>
              </a:lnSpc>
            </a:pPr>
            <a:r>
              <a:rPr lang="fr-FR" sz="6000" b="1" spc="600" dirty="0">
                <a:solidFill>
                  <a:schemeClr val="tx2"/>
                </a:solidFill>
                <a:latin typeface="Raleway Black"/>
                <a:ea typeface="Raleway Black"/>
                <a:cs typeface="Raleway Black"/>
                <a:sym typeface="Bebas Neue" charset="0"/>
              </a:rPr>
              <a:t>CONDITIONS FINANCIÈRES</a:t>
            </a:r>
          </a:p>
          <a:p>
            <a:pPr defTabSz="4572000">
              <a:lnSpc>
                <a:spcPts val="7200"/>
              </a:lnSpc>
            </a:pPr>
            <a:r>
              <a:rPr lang="fr-FR" sz="3200" b="1" spc="600" dirty="0">
                <a:solidFill>
                  <a:schemeClr val="tx2"/>
                </a:solidFill>
                <a:latin typeface="Raleway Black"/>
                <a:ea typeface="Raleway Black"/>
                <a:cs typeface="Raleway Black"/>
                <a:sym typeface="Bebas Neue" charset="0"/>
              </a:rPr>
              <a:t>    </a:t>
            </a:r>
            <a:r>
              <a:rPr lang="fr-FR" sz="3200" b="1" spc="600" dirty="0">
                <a:solidFill>
                  <a:srgbClr val="5AAA86"/>
                </a:solidFill>
                <a:latin typeface="Raleway Black"/>
                <a:ea typeface="Raleway Black"/>
                <a:cs typeface="Raleway Black"/>
                <a:sym typeface="Bebas Neue" charset="0"/>
              </a:rPr>
              <a:t>A.O.T. : Autorisation d’Occupation Temporaire (domaine public/État)</a:t>
            </a:r>
            <a:endParaRPr lang="fr-FR" sz="4800" b="1" spc="600" dirty="0">
              <a:solidFill>
                <a:srgbClr val="5AAA86"/>
              </a:solidFill>
              <a:latin typeface="Raleway Black"/>
              <a:ea typeface="Raleway Black"/>
              <a:cs typeface="Raleway Black"/>
              <a:sym typeface="Bebas Neue" charset="0"/>
            </a:endParaRPr>
          </a:p>
        </p:txBody>
      </p:sp>
    </p:spTree>
    <p:extLst>
      <p:ext uri="{BB962C8B-B14F-4D97-AF65-F5344CB8AC3E}">
        <p14:creationId xmlns:p14="http://schemas.microsoft.com/office/powerpoint/2010/main" val="42830818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a:extLst>
              <a:ext uri="{FF2B5EF4-FFF2-40B4-BE49-F238E27FC236}">
                <a16:creationId xmlns:a16="http://schemas.microsoft.com/office/drawing/2014/main" id="{FCFA9131-69E8-443D-B011-8284945CEE6D}"/>
              </a:ext>
            </a:extLst>
          </p:cNvPr>
          <p:cNvPicPr>
            <a:picLocks noChangeAspect="1"/>
          </p:cNvPicPr>
          <p:nvPr/>
        </p:nvPicPr>
        <p:blipFill>
          <a:blip r:embed="rId3"/>
          <a:stretch>
            <a:fillRect/>
          </a:stretch>
        </p:blipFill>
        <p:spPr>
          <a:xfrm>
            <a:off x="19485753" y="12103299"/>
            <a:ext cx="4284720" cy="1177052"/>
          </a:xfrm>
          <a:prstGeom prst="rect">
            <a:avLst/>
          </a:prstGeom>
        </p:spPr>
      </p:pic>
      <p:pic>
        <p:nvPicPr>
          <p:cNvPr id="1026" name="Picture 2" descr="RÃ©sultat de recherche d'images pour &quot;UNEDIC&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9030" y="2946495"/>
            <a:ext cx="1739289" cy="24234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Ã©sultat de recherche d'images pour &quot;randstad&quot;"/>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75162" y="6279141"/>
            <a:ext cx="2500497" cy="25004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Ã©sultat de recherche d'images pour &quot;prezioso logo&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2529" y="3383921"/>
            <a:ext cx="5139421" cy="18941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Ã©sultat de recherche d'images pour &quot;leclerc logo 2018&quot;"/>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796034" y="6316204"/>
            <a:ext cx="2688940" cy="21735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Ã©sultat de recherche d'images pour &quot;crit logo&quo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39628" y="2748050"/>
            <a:ext cx="3165877" cy="316587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Ã©sultat de recherche d'images pour &quot;gmf logo&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75786" y="9588025"/>
            <a:ext cx="2231195" cy="223119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Ã©sultat de recherche d'images pour &quot;serfim&quo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330533" y="3153155"/>
            <a:ext cx="2469625" cy="24696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Ã©sultat de recherche d'images pour &quot;grand frais logo&quo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130482" y="6513370"/>
            <a:ext cx="2284221" cy="228422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RÃ©sultat de recherche d'images pour &quot;xefi logo&quo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962297" y="3901932"/>
            <a:ext cx="3612175" cy="97207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RÃ©sultat de recherche d'images pour &quot;ninkasi logo&quo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454914" y="6428539"/>
            <a:ext cx="5721774" cy="181643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rotWithShape="1">
          <a:blip r:embed="rId14"/>
          <a:srcRect t="36731"/>
          <a:stretch/>
        </p:blipFill>
        <p:spPr>
          <a:xfrm>
            <a:off x="11603612" y="10020216"/>
            <a:ext cx="4185600" cy="1366812"/>
          </a:xfrm>
          <a:prstGeom prst="rect">
            <a:avLst/>
          </a:prstGeom>
        </p:spPr>
      </p:pic>
      <p:pic>
        <p:nvPicPr>
          <p:cNvPr id="10" name="Image 9"/>
          <p:cNvPicPr>
            <a:picLocks noChangeAspect="1"/>
          </p:cNvPicPr>
          <p:nvPr/>
        </p:nvPicPr>
        <p:blipFill>
          <a:blip r:embed="rId15"/>
          <a:stretch>
            <a:fillRect/>
          </a:stretch>
        </p:blipFill>
        <p:spPr>
          <a:xfrm>
            <a:off x="18970675" y="9461757"/>
            <a:ext cx="3662844" cy="2337985"/>
          </a:xfrm>
          <a:prstGeom prst="rect">
            <a:avLst/>
          </a:prstGeom>
        </p:spPr>
      </p:pic>
      <p:pic>
        <p:nvPicPr>
          <p:cNvPr id="2" name="Picture 2" descr="RÃ©sultat de recherche d'images pour &quot;MINELLI&quo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75162" y="9099494"/>
            <a:ext cx="2997367" cy="29973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RÃ©sultat de recherche d'images pour &quot;VICAT&quot;"/>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4707348" y="9712586"/>
            <a:ext cx="2625332" cy="226872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18"/>
          <a:stretch>
            <a:fillRect/>
          </a:stretch>
        </p:blipFill>
        <p:spPr>
          <a:xfrm>
            <a:off x="8579774" y="7124223"/>
            <a:ext cx="3633532" cy="1601763"/>
          </a:xfrm>
          <a:prstGeom prst="rect">
            <a:avLst/>
          </a:prstGeom>
        </p:spPr>
      </p:pic>
      <p:pic>
        <p:nvPicPr>
          <p:cNvPr id="6" name="Picture 2" descr="RÃ©sultat de recherche d'images pour &quot;eurex logo&quot;"/>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6454914" y="9088663"/>
            <a:ext cx="1850058" cy="3229919"/>
          </a:xfrm>
          <a:prstGeom prst="rect">
            <a:avLst/>
          </a:prstGeom>
          <a:noFill/>
          <a:extLst>
            <a:ext uri="{909E8E84-426E-40DD-AFC4-6F175D3DCCD1}">
              <a14:hiddenFill xmlns:a14="http://schemas.microsoft.com/office/drawing/2010/main">
                <a:solidFill>
                  <a:srgbClr val="FFFFFF"/>
                </a:solidFill>
              </a14:hiddenFill>
            </a:ext>
          </a:extLst>
        </p:spPr>
      </p:pic>
      <p:sp>
        <p:nvSpPr>
          <p:cNvPr id="22" name="ZoneTexte 21">
            <a:extLst>
              <a:ext uri="{FF2B5EF4-FFF2-40B4-BE49-F238E27FC236}">
                <a16:creationId xmlns:a16="http://schemas.microsoft.com/office/drawing/2014/main" id="{130D85BC-330A-40AB-B931-D540C6BA78F2}"/>
              </a:ext>
            </a:extLst>
          </p:cNvPr>
          <p:cNvSpPr txBox="1"/>
          <p:nvPr/>
        </p:nvSpPr>
        <p:spPr>
          <a:xfrm>
            <a:off x="1080153" y="930277"/>
            <a:ext cx="10523459" cy="1076898"/>
          </a:xfrm>
          <a:prstGeom prst="rect">
            <a:avLst/>
          </a:prstGeom>
          <a:noFill/>
        </p:spPr>
        <p:txBody>
          <a:bodyPr wrap="square" rtlCol="0">
            <a:spAutoFit/>
          </a:bodyPr>
          <a:lstStyle/>
          <a:p>
            <a:pPr defTabSz="1828343"/>
            <a:r>
              <a:rPr lang="fr-FR" sz="6398" dirty="0">
                <a:solidFill>
                  <a:srgbClr val="F39500"/>
                </a:solidFill>
                <a:latin typeface="Arial Narrow" panose="020B0606020202030204" pitchFamily="34" charset="0"/>
              </a:rPr>
              <a:t>ILS NOUS FONT CONFIANCE</a:t>
            </a:r>
          </a:p>
        </p:txBody>
      </p:sp>
      <p:cxnSp>
        <p:nvCxnSpPr>
          <p:cNvPr id="23" name="Connecteur droit 22">
            <a:extLst>
              <a:ext uri="{FF2B5EF4-FFF2-40B4-BE49-F238E27FC236}">
                <a16:creationId xmlns:a16="http://schemas.microsoft.com/office/drawing/2014/main" id="{B83EDD60-9E20-43E9-99CB-2A7E89944DDF}"/>
              </a:ext>
            </a:extLst>
          </p:cNvPr>
          <p:cNvCxnSpPr/>
          <p:nvPr/>
        </p:nvCxnSpPr>
        <p:spPr>
          <a:xfrm>
            <a:off x="8647886" y="2089120"/>
            <a:ext cx="1867480" cy="1580"/>
          </a:xfrm>
          <a:prstGeom prst="line">
            <a:avLst/>
          </a:prstGeom>
          <a:ln w="28575">
            <a:solidFill>
              <a:srgbClr val="F39500"/>
            </a:solidFill>
          </a:ln>
        </p:spPr>
        <p:style>
          <a:lnRef idx="3">
            <a:schemeClr val="accent2"/>
          </a:lnRef>
          <a:fillRef idx="0">
            <a:schemeClr val="accent2"/>
          </a:fillRef>
          <a:effectRef idx="2">
            <a:schemeClr val="accent2"/>
          </a:effectRef>
          <a:fontRef idx="minor">
            <a:schemeClr val="tx1"/>
          </a:fontRef>
        </p:style>
      </p:cxnSp>
      <p:sp>
        <p:nvSpPr>
          <p:cNvPr id="24" name="Forme en L 23">
            <a:extLst>
              <a:ext uri="{FF2B5EF4-FFF2-40B4-BE49-F238E27FC236}">
                <a16:creationId xmlns:a16="http://schemas.microsoft.com/office/drawing/2014/main" id="{7FE12213-75C4-4BED-A80A-FE969BB6CA25}"/>
              </a:ext>
            </a:extLst>
          </p:cNvPr>
          <p:cNvSpPr/>
          <p:nvPr/>
        </p:nvSpPr>
        <p:spPr>
          <a:xfrm rot="5400000">
            <a:off x="720248" y="537646"/>
            <a:ext cx="719813" cy="719813"/>
          </a:xfrm>
          <a:prstGeom prst="corner">
            <a:avLst>
              <a:gd name="adj1" fmla="val 14908"/>
              <a:gd name="adj2" fmla="val 16858"/>
            </a:avLst>
          </a:prstGeom>
          <a:solidFill>
            <a:srgbClr val="2D3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fr-FR" sz="3599">
              <a:solidFill>
                <a:prstClr val="white"/>
              </a:solidFill>
              <a:latin typeface="Calibri" panose="020F0502020204030204"/>
            </a:endParaRPr>
          </a:p>
        </p:txBody>
      </p:sp>
      <p:sp>
        <p:nvSpPr>
          <p:cNvPr id="28" name="Forme en L 27">
            <a:extLst>
              <a:ext uri="{FF2B5EF4-FFF2-40B4-BE49-F238E27FC236}">
                <a16:creationId xmlns:a16="http://schemas.microsoft.com/office/drawing/2014/main" id="{CA7A85A6-3308-43C6-8D7F-4A598C136856}"/>
              </a:ext>
            </a:extLst>
          </p:cNvPr>
          <p:cNvSpPr/>
          <p:nvPr/>
        </p:nvSpPr>
        <p:spPr>
          <a:xfrm rot="16200000">
            <a:off x="23250121" y="12754531"/>
            <a:ext cx="719813" cy="719813"/>
          </a:xfrm>
          <a:prstGeom prst="corner">
            <a:avLst>
              <a:gd name="adj1" fmla="val 14908"/>
              <a:gd name="adj2" fmla="val 16858"/>
            </a:avLst>
          </a:prstGeom>
          <a:solidFill>
            <a:srgbClr val="2D3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fr-FR" sz="3599">
              <a:solidFill>
                <a:prstClr val="white"/>
              </a:solidFill>
              <a:latin typeface="Calibri" panose="020F0502020204030204"/>
            </a:endParaRPr>
          </a:p>
        </p:txBody>
      </p:sp>
    </p:spTree>
    <p:extLst>
      <p:ext uri="{BB962C8B-B14F-4D97-AF65-F5344CB8AC3E}">
        <p14:creationId xmlns:p14="http://schemas.microsoft.com/office/powerpoint/2010/main" val="1324108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AVION_BLEU.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28131" y="2031322"/>
            <a:ext cx="3599688" cy="3599688"/>
          </a:xfrm>
          <a:prstGeom prst="rect">
            <a:avLst/>
          </a:prstGeom>
        </p:spPr>
      </p:pic>
      <p:sp>
        <p:nvSpPr>
          <p:cNvPr id="8" name="TextBox 7"/>
          <p:cNvSpPr txBox="1"/>
          <p:nvPr/>
        </p:nvSpPr>
        <p:spPr>
          <a:xfrm>
            <a:off x="2090443" y="6019913"/>
            <a:ext cx="20231100" cy="4699876"/>
          </a:xfrm>
          <a:prstGeom prst="rect">
            <a:avLst/>
          </a:prstGeom>
          <a:noFill/>
        </p:spPr>
        <p:txBody>
          <a:bodyPr wrap="square" lIns="0" tIns="0" rIns="0" bIns="0" numCol="1" spcCol="959784">
            <a:spAutoFit/>
          </a:bodyPr>
          <a:lstStyle/>
          <a:p>
            <a:pPr algn="ctr">
              <a:lnSpc>
                <a:spcPts val="3650"/>
              </a:lnSpc>
            </a:pPr>
            <a:endParaRPr lang="fr-FR" sz="2500" dirty="0">
              <a:latin typeface="Raleway Medium"/>
              <a:ea typeface="Raleway Medium"/>
              <a:cs typeface="Raleway Medium"/>
            </a:endParaRPr>
          </a:p>
          <a:p>
            <a:pPr algn="ctr">
              <a:lnSpc>
                <a:spcPts val="3650"/>
              </a:lnSpc>
            </a:pPr>
            <a:r>
              <a:rPr lang="fr-FR" sz="2500" dirty="0">
                <a:latin typeface="Raleway Medium"/>
                <a:ea typeface="Raleway Medium"/>
                <a:cs typeface="Raleway Medium"/>
              </a:rPr>
              <a:t>L’ensemble immobilier AEROTECH se situe à l’entrée sud de l’aéroport de Lyon-Saint Exupéry, à proximité d’une grande agglomération. Avec une surface totale de 30 000 m², ce projet s’implante sur un parc paysager de 60 000 m². </a:t>
            </a:r>
          </a:p>
          <a:p>
            <a:pPr algn="ctr">
              <a:lnSpc>
                <a:spcPts val="3650"/>
              </a:lnSpc>
            </a:pPr>
            <a:endParaRPr lang="fr-FR" sz="2500" dirty="0">
              <a:latin typeface="Raleway Medium"/>
              <a:ea typeface="Raleway Medium"/>
              <a:cs typeface="Raleway Medium"/>
            </a:endParaRPr>
          </a:p>
          <a:p>
            <a:pPr algn="ctr">
              <a:lnSpc>
                <a:spcPts val="3650"/>
              </a:lnSpc>
            </a:pPr>
            <a:r>
              <a:rPr lang="fr-FR" sz="2500" dirty="0">
                <a:latin typeface="Raleway Medium"/>
                <a:ea typeface="Raleway Medium"/>
                <a:cs typeface="Raleway Medium"/>
              </a:rPr>
              <a:t>Ce parc d‘affaires propose des espaces de travail modernes, performants, fonctionnels et modulables bénéficiant de nombreux services :</a:t>
            </a:r>
          </a:p>
          <a:p>
            <a:pPr marL="342900" indent="-342900" algn="ctr">
              <a:lnSpc>
                <a:spcPts val="3650"/>
              </a:lnSpc>
              <a:buFontTx/>
              <a:buChar char="-"/>
            </a:pPr>
            <a:r>
              <a:rPr lang="fr-FR" sz="2500" dirty="0">
                <a:latin typeface="Raleway Medium"/>
                <a:ea typeface="Raleway Medium"/>
                <a:cs typeface="Raleway Medium"/>
              </a:rPr>
              <a:t>des espaces tertiaires, des espaces mixtes de bureaux et d’activités et des espaces clés en main</a:t>
            </a:r>
          </a:p>
          <a:p>
            <a:pPr marL="342900" indent="-342900" algn="ctr">
              <a:lnSpc>
                <a:spcPts val="3650"/>
              </a:lnSpc>
              <a:buFontTx/>
              <a:buChar char="-"/>
            </a:pPr>
            <a:r>
              <a:rPr lang="fr-FR" sz="2500" dirty="0">
                <a:latin typeface="Raleway Medium"/>
                <a:ea typeface="Raleway Medium"/>
                <a:cs typeface="Raleway Medium"/>
              </a:rPr>
              <a:t>des restaurants, des RIE, des hôtels, une crèche, des commerces, un centre d’affaires et un centre médical.</a:t>
            </a:r>
          </a:p>
          <a:p>
            <a:pPr algn="ctr">
              <a:lnSpc>
                <a:spcPts val="3650"/>
              </a:lnSpc>
            </a:pPr>
            <a:endParaRPr lang="fr-FR" sz="2500" dirty="0">
              <a:latin typeface="Raleway Medium"/>
              <a:ea typeface="Raleway Medium"/>
              <a:cs typeface="Raleway Medium"/>
            </a:endParaRPr>
          </a:p>
          <a:p>
            <a:pPr algn="ctr">
              <a:lnSpc>
                <a:spcPts val="3650"/>
              </a:lnSpc>
            </a:pPr>
            <a:r>
              <a:rPr lang="fr-FR" sz="2500" dirty="0">
                <a:latin typeface="Raleway Medium"/>
                <a:ea typeface="Raleway Medium"/>
                <a:cs typeface="Raleway Medium"/>
              </a:rPr>
              <a:t>Les installations sont conçues avec les plus récentes exigences de qualité architecturale, de performance énergétique, de confort, de modularité et de respect de l’environnement.</a:t>
            </a:r>
          </a:p>
        </p:txBody>
      </p:sp>
      <p:sp>
        <p:nvSpPr>
          <p:cNvPr id="12" name="TextBox 11"/>
          <p:cNvSpPr txBox="1"/>
          <p:nvPr/>
        </p:nvSpPr>
        <p:spPr>
          <a:xfrm>
            <a:off x="7735859" y="4823244"/>
            <a:ext cx="8940269" cy="461665"/>
          </a:xfrm>
          <a:prstGeom prst="rect">
            <a:avLst/>
          </a:prstGeom>
          <a:noFill/>
        </p:spPr>
        <p:txBody>
          <a:bodyPr wrap="none" rtlCol="0" anchor="ctr" anchorCtr="0">
            <a:spAutoFit/>
          </a:bodyPr>
          <a:lstStyle/>
          <a:p>
            <a:pPr algn="ctr"/>
            <a:r>
              <a:rPr lang="en-US" sz="2400" b="1" spc="600" dirty="0">
                <a:solidFill>
                  <a:schemeClr val="bg1">
                    <a:lumMod val="50000"/>
                  </a:schemeClr>
                </a:solidFill>
                <a:latin typeface="Raleway Light"/>
                <a:ea typeface="Raleway Light"/>
                <a:cs typeface="Raleway Light"/>
              </a:rPr>
              <a:t>« </a:t>
            </a:r>
            <a:r>
              <a:rPr lang="en-US" sz="2400" b="1" spc="600" dirty="0" err="1">
                <a:solidFill>
                  <a:schemeClr val="bg1">
                    <a:lumMod val="50000"/>
                  </a:schemeClr>
                </a:solidFill>
                <a:latin typeface="Raleway Light"/>
                <a:ea typeface="Raleway Light"/>
                <a:cs typeface="Raleway Light"/>
              </a:rPr>
              <a:t>Rejoignez</a:t>
            </a:r>
            <a:r>
              <a:rPr lang="en-US" sz="2400" b="1" spc="600" dirty="0">
                <a:solidFill>
                  <a:schemeClr val="bg1">
                    <a:lumMod val="50000"/>
                  </a:schemeClr>
                </a:solidFill>
                <a:latin typeface="Raleway Light"/>
                <a:ea typeface="Raleway Light"/>
                <a:cs typeface="Raleway Light"/>
              </a:rPr>
              <a:t> un monde </a:t>
            </a:r>
            <a:r>
              <a:rPr lang="en-US" sz="2400" b="1" spc="600" dirty="0" err="1">
                <a:solidFill>
                  <a:schemeClr val="bg1">
                    <a:lumMod val="50000"/>
                  </a:schemeClr>
                </a:solidFill>
                <a:latin typeface="Raleway Light"/>
                <a:ea typeface="Raleway Light"/>
                <a:cs typeface="Raleway Light"/>
              </a:rPr>
              <a:t>d’opportunités</a:t>
            </a:r>
            <a:r>
              <a:rPr lang="en-US" sz="2400" b="1" spc="600" dirty="0">
                <a:solidFill>
                  <a:schemeClr val="bg1">
                    <a:lumMod val="50000"/>
                  </a:schemeClr>
                </a:solidFill>
                <a:latin typeface="Raleway Light"/>
                <a:ea typeface="Raleway Light"/>
                <a:cs typeface="Raleway Light"/>
              </a:rPr>
              <a:t>. »</a:t>
            </a:r>
          </a:p>
        </p:txBody>
      </p:sp>
      <p:sp>
        <p:nvSpPr>
          <p:cNvPr id="11" name="Rectangle 10"/>
          <p:cNvSpPr>
            <a:spLocks/>
          </p:cNvSpPr>
          <p:nvPr/>
        </p:nvSpPr>
        <p:spPr bwMode="auto">
          <a:xfrm>
            <a:off x="9259841" y="3439290"/>
            <a:ext cx="5899051"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t" anchorCtr="0">
            <a:spAutoFit/>
          </a:bodyPr>
          <a:lstStyle/>
          <a:p>
            <a:pPr algn="ctr" defTabSz="4572000">
              <a:lnSpc>
                <a:spcPts val="7200"/>
              </a:lnSpc>
            </a:pPr>
            <a:r>
              <a:rPr lang="en-US" sz="6000" b="1" spc="300" dirty="0">
                <a:solidFill>
                  <a:srgbClr val="5AAA86"/>
                </a:solidFill>
                <a:latin typeface="Raleway Black"/>
                <a:ea typeface="Raleway Black"/>
                <a:cs typeface="Raleway Black"/>
                <a:sym typeface="Bebas Neue" charset="0"/>
              </a:rPr>
              <a:t>INTRO</a:t>
            </a:r>
            <a:r>
              <a:rPr lang="en-US" sz="6000" b="1" spc="300" dirty="0">
                <a:solidFill>
                  <a:schemeClr val="tx2"/>
                </a:solidFill>
                <a:latin typeface="Raleway Black"/>
                <a:ea typeface="Raleway Black"/>
                <a:cs typeface="Raleway Black"/>
                <a:sym typeface="Bebas Neue" charset="0"/>
              </a:rPr>
              <a:t>DUCTION</a:t>
            </a:r>
          </a:p>
        </p:txBody>
      </p:sp>
      <p:pic>
        <p:nvPicPr>
          <p:cNvPr id="6" name="Image 5">
            <a:extLst>
              <a:ext uri="{FF2B5EF4-FFF2-40B4-BE49-F238E27FC236}">
                <a16:creationId xmlns:a16="http://schemas.microsoft.com/office/drawing/2014/main" id="{FE73A510-74AA-4E62-890B-5DF5A7927016}"/>
              </a:ext>
            </a:extLst>
          </p:cNvPr>
          <p:cNvPicPr>
            <a:picLocks noChangeAspect="1"/>
          </p:cNvPicPr>
          <p:nvPr/>
        </p:nvPicPr>
        <p:blipFill>
          <a:blip r:embed="rId3"/>
          <a:stretch>
            <a:fillRect/>
          </a:stretch>
        </p:blipFill>
        <p:spPr>
          <a:xfrm>
            <a:off x="19583365" y="12290270"/>
            <a:ext cx="4284720" cy="1177052"/>
          </a:xfrm>
          <a:prstGeom prst="rect">
            <a:avLst/>
          </a:prstGeom>
        </p:spPr>
      </p:pic>
    </p:spTree>
    <p:extLst>
      <p:ext uri="{BB962C8B-B14F-4D97-AF65-F5344CB8AC3E}">
        <p14:creationId xmlns:p14="http://schemas.microsoft.com/office/powerpoint/2010/main" val="3075241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D3234"/>
        </a:solidFill>
        <a:effectLst/>
      </p:bgPr>
    </p:bg>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EA15CD53-E0B6-4748-83E9-BC52154FF239}"/>
              </a:ext>
            </a:extLst>
          </p:cNvPr>
          <p:cNvSpPr txBox="1"/>
          <p:nvPr/>
        </p:nvSpPr>
        <p:spPr>
          <a:xfrm>
            <a:off x="1080155" y="1022612"/>
            <a:ext cx="5269391" cy="1076898"/>
          </a:xfrm>
          <a:prstGeom prst="rect">
            <a:avLst/>
          </a:prstGeom>
          <a:noFill/>
        </p:spPr>
        <p:txBody>
          <a:bodyPr wrap="none" rtlCol="0">
            <a:spAutoFit/>
          </a:bodyPr>
          <a:lstStyle/>
          <a:p>
            <a:pPr defTabSz="1828343"/>
            <a:r>
              <a:rPr lang="fr-FR" sz="6398" dirty="0">
                <a:solidFill>
                  <a:srgbClr val="F39500"/>
                </a:solidFill>
                <a:latin typeface="Arial Narrow" panose="020B0606020202030204" pitchFamily="34" charset="0"/>
              </a:rPr>
              <a:t>NOTRE MÉTIER</a:t>
            </a:r>
          </a:p>
        </p:txBody>
      </p:sp>
      <p:cxnSp>
        <p:nvCxnSpPr>
          <p:cNvPr id="9" name="Connecteur droit 8"/>
          <p:cNvCxnSpPr/>
          <p:nvPr/>
        </p:nvCxnSpPr>
        <p:spPr>
          <a:xfrm>
            <a:off x="4453827" y="2181456"/>
            <a:ext cx="1867480" cy="1580"/>
          </a:xfrm>
          <a:prstGeom prst="line">
            <a:avLst/>
          </a:prstGeom>
          <a:ln w="28575">
            <a:solidFill>
              <a:srgbClr val="F39500"/>
            </a:solidFill>
          </a:ln>
        </p:spPr>
        <p:style>
          <a:lnRef idx="3">
            <a:schemeClr val="accent2"/>
          </a:lnRef>
          <a:fillRef idx="0">
            <a:schemeClr val="accent2"/>
          </a:fillRef>
          <a:effectRef idx="2">
            <a:schemeClr val="accent2"/>
          </a:effectRef>
          <a:fontRef idx="minor">
            <a:schemeClr val="tx1"/>
          </a:fontRef>
        </p:style>
      </p:cxnSp>
      <p:sp>
        <p:nvSpPr>
          <p:cNvPr id="3" name="ZoneTexte 2"/>
          <p:cNvSpPr txBox="1"/>
          <p:nvPr/>
        </p:nvSpPr>
        <p:spPr>
          <a:xfrm>
            <a:off x="360343" y="3130823"/>
            <a:ext cx="22889780" cy="646203"/>
          </a:xfrm>
          <a:prstGeom prst="rect">
            <a:avLst/>
          </a:prstGeom>
          <a:noFill/>
        </p:spPr>
        <p:txBody>
          <a:bodyPr wrap="square" rtlCol="0">
            <a:spAutoFit/>
          </a:bodyPr>
          <a:lstStyle/>
          <a:p>
            <a:pPr algn="ctr" defTabSz="1828343">
              <a:defRPr/>
            </a:pPr>
            <a:r>
              <a:rPr lang="fr-FR" sz="3599" b="1" dirty="0">
                <a:solidFill>
                  <a:prstClr val="white"/>
                </a:solidFill>
                <a:latin typeface="Arial Narrow" charset="0"/>
                <a:ea typeface="Arial Narrow" charset="0"/>
                <a:cs typeface="Arial Narrow" charset="0"/>
              </a:rPr>
              <a:t>UN SAVOIR-FAIRE DEPUIS PLUS DE 20 ANS AUPRÈS DE PARTENAIRES PRIVÉS, PUBLICS, ÉTATS ET COLLECTIVITÉS</a:t>
            </a:r>
          </a:p>
        </p:txBody>
      </p:sp>
      <p:sp>
        <p:nvSpPr>
          <p:cNvPr id="4" name="ZoneTexte 3"/>
          <p:cNvSpPr txBox="1"/>
          <p:nvPr/>
        </p:nvSpPr>
        <p:spPr>
          <a:xfrm>
            <a:off x="720250" y="4005892"/>
            <a:ext cx="10336893" cy="6135719"/>
          </a:xfrm>
          <a:prstGeom prst="rect">
            <a:avLst/>
          </a:prstGeom>
          <a:noFill/>
        </p:spPr>
        <p:txBody>
          <a:bodyPr wrap="square" rtlCol="0">
            <a:spAutoFit/>
          </a:bodyPr>
          <a:lstStyle/>
          <a:p>
            <a:pPr algn="r" defTabSz="1828343">
              <a:lnSpc>
                <a:spcPct val="110000"/>
              </a:lnSpc>
              <a:defRPr/>
            </a:pPr>
            <a:r>
              <a:rPr lang="fr-FR" sz="3599" dirty="0">
                <a:solidFill>
                  <a:srgbClr val="F39500"/>
                </a:solidFill>
                <a:latin typeface="Arial Narrow" charset="0"/>
                <a:ea typeface="Arial Narrow" charset="0"/>
                <a:cs typeface="Arial Narrow" charset="0"/>
              </a:rPr>
              <a:t>L’IMMOBILIAIRE</a:t>
            </a:r>
            <a:r>
              <a:rPr lang="fr-FR" sz="3599" dirty="0">
                <a:solidFill>
                  <a:prstClr val="white"/>
                </a:solidFill>
                <a:latin typeface="Arial Narrow" charset="0"/>
                <a:ea typeface="Arial Narrow" charset="0"/>
                <a:cs typeface="Arial Narrow" charset="0"/>
              </a:rPr>
              <a:t> est un cabinet sp</a:t>
            </a:r>
            <a:r>
              <a:rPr lang="fr-FR" sz="3599" dirty="0">
                <a:solidFill>
                  <a:srgbClr val="FFFFFF"/>
                </a:solidFill>
                <a:latin typeface="Arial Narrow" charset="0"/>
                <a:ea typeface="Arial Narrow" charset="0"/>
                <a:cs typeface="Arial Narrow" charset="0"/>
              </a:rPr>
              <a:t>écialis</a:t>
            </a:r>
            <a:r>
              <a:rPr lang="fr-FR" sz="3599" dirty="0">
                <a:solidFill>
                  <a:prstClr val="white"/>
                </a:solidFill>
                <a:latin typeface="Arial Narrow" charset="0"/>
                <a:ea typeface="Arial Narrow" charset="0"/>
                <a:cs typeface="Arial Narrow" charset="0"/>
              </a:rPr>
              <a:t>é en immobilier d’entreprises : bureaux, locaux d’activités, commerces, investissement et montage d’opérations.</a:t>
            </a:r>
          </a:p>
          <a:p>
            <a:pPr algn="r" defTabSz="1828343">
              <a:lnSpc>
                <a:spcPct val="110000"/>
              </a:lnSpc>
              <a:defRPr/>
            </a:pPr>
            <a:endParaRPr lang="fr-FR" sz="3599" dirty="0">
              <a:solidFill>
                <a:prstClr val="white"/>
              </a:solidFill>
              <a:latin typeface="Arial Narrow" charset="0"/>
              <a:ea typeface="Arial Narrow" charset="0"/>
              <a:cs typeface="Arial Narrow" charset="0"/>
            </a:endParaRPr>
          </a:p>
          <a:p>
            <a:pPr algn="r" defTabSz="1828343">
              <a:lnSpc>
                <a:spcPct val="110000"/>
              </a:lnSpc>
              <a:defRPr/>
            </a:pPr>
            <a:r>
              <a:rPr lang="fr-FR" sz="3599" dirty="0">
                <a:solidFill>
                  <a:srgbClr val="F39500"/>
                </a:solidFill>
                <a:latin typeface="Arial Narrow" charset="0"/>
                <a:ea typeface="Arial Narrow" charset="0"/>
                <a:cs typeface="Arial Narrow" charset="0"/>
              </a:rPr>
              <a:t>L’IMMOBILIAIRE</a:t>
            </a:r>
            <a:r>
              <a:rPr lang="fr-FR" sz="3599" dirty="0">
                <a:solidFill>
                  <a:prstClr val="white"/>
                </a:solidFill>
                <a:latin typeface="Arial Narrow" charset="0"/>
                <a:ea typeface="Arial Narrow" charset="0"/>
                <a:cs typeface="Arial Narrow" charset="0"/>
              </a:rPr>
              <a:t> vous propose un accompagnement personnalisé dans vos projets immobiliers.</a:t>
            </a:r>
          </a:p>
          <a:p>
            <a:pPr algn="r" defTabSz="1828343">
              <a:lnSpc>
                <a:spcPct val="110000"/>
              </a:lnSpc>
              <a:defRPr/>
            </a:pPr>
            <a:endParaRPr lang="fr-FR" sz="3599" dirty="0">
              <a:solidFill>
                <a:prstClr val="white"/>
              </a:solidFill>
              <a:latin typeface="Arial Narrow" charset="0"/>
              <a:ea typeface="Arial Narrow" charset="0"/>
              <a:cs typeface="Arial Narrow" charset="0"/>
            </a:endParaRPr>
          </a:p>
          <a:p>
            <a:pPr algn="r" defTabSz="1828343">
              <a:lnSpc>
                <a:spcPct val="110000"/>
              </a:lnSpc>
              <a:defRPr/>
            </a:pPr>
            <a:r>
              <a:rPr lang="fr-FR" sz="3599" dirty="0">
                <a:solidFill>
                  <a:srgbClr val="F39500"/>
                </a:solidFill>
                <a:latin typeface="Arial Narrow" charset="0"/>
                <a:ea typeface="Arial Narrow" charset="0"/>
                <a:cs typeface="Arial Narrow" charset="0"/>
              </a:rPr>
              <a:t>L’IMMOBILIAIRE</a:t>
            </a:r>
            <a:r>
              <a:rPr lang="fr-FR" sz="3599" dirty="0">
                <a:solidFill>
                  <a:prstClr val="white"/>
                </a:solidFill>
                <a:latin typeface="Arial Narrow" charset="0"/>
                <a:ea typeface="Arial Narrow" charset="0"/>
                <a:cs typeface="Arial Narrow" charset="0"/>
              </a:rPr>
              <a:t> met tout en œuvre pour répondre au mieux à vos besoins que vous soyez propriétaires, locataires, investisseurs ou utilisateurs.</a:t>
            </a:r>
          </a:p>
        </p:txBody>
      </p:sp>
      <p:sp>
        <p:nvSpPr>
          <p:cNvPr id="5" name="ZoneTexte 4"/>
          <p:cNvSpPr txBox="1"/>
          <p:nvPr/>
        </p:nvSpPr>
        <p:spPr>
          <a:xfrm>
            <a:off x="11619960" y="4005892"/>
            <a:ext cx="11010626" cy="7783606"/>
          </a:xfrm>
          <a:prstGeom prst="rect">
            <a:avLst/>
          </a:prstGeom>
          <a:noFill/>
        </p:spPr>
        <p:txBody>
          <a:bodyPr wrap="square" rtlCol="0">
            <a:spAutoFit/>
          </a:bodyPr>
          <a:lstStyle/>
          <a:p>
            <a:pPr defTabSz="1828343">
              <a:defRPr/>
            </a:pPr>
            <a:r>
              <a:rPr lang="fr-FR" sz="3599" dirty="0">
                <a:solidFill>
                  <a:prstClr val="white"/>
                </a:solidFill>
                <a:latin typeface="Arial Narrow" charset="0"/>
                <a:ea typeface="Arial Narrow" charset="0"/>
                <a:cs typeface="Arial Narrow" charset="0"/>
              </a:rPr>
              <a:t>Notre équipe met ses compétences à votre service :  </a:t>
            </a:r>
          </a:p>
          <a:p>
            <a:pPr defTabSz="1828343">
              <a:defRPr/>
            </a:pPr>
            <a:endParaRPr lang="fr-FR" sz="3599" dirty="0">
              <a:solidFill>
                <a:prstClr val="white"/>
              </a:solidFill>
              <a:latin typeface="Arial Narrow" charset="0"/>
              <a:ea typeface="Arial Narrow" charset="0"/>
              <a:cs typeface="Arial Narrow" charset="0"/>
            </a:endParaRPr>
          </a:p>
          <a:p>
            <a:pPr marL="571357" indent="-571357" defTabSz="1828343">
              <a:lnSpc>
                <a:spcPct val="120000"/>
              </a:lnSpc>
              <a:buClr>
                <a:srgbClr val="F39500"/>
              </a:buClr>
              <a:buFont typeface="Calibri" panose="020F0502020204030204" pitchFamily="34" charset="0"/>
              <a:buChar char="+"/>
              <a:defRPr/>
            </a:pPr>
            <a:r>
              <a:rPr lang="fr-FR" sz="3599" dirty="0">
                <a:solidFill>
                  <a:srgbClr val="F39500"/>
                </a:solidFill>
                <a:latin typeface="Arial Narrow" charset="0"/>
                <a:ea typeface="Arial Narrow" charset="0"/>
                <a:cs typeface="Arial Narrow" charset="0"/>
              </a:rPr>
              <a:t>Recherche de locaux : </a:t>
            </a:r>
            <a:r>
              <a:rPr lang="fr-FR" sz="3599" dirty="0">
                <a:solidFill>
                  <a:prstClr val="white"/>
                </a:solidFill>
                <a:latin typeface="Arial Narrow" charset="0"/>
                <a:ea typeface="Arial Narrow" charset="0"/>
                <a:cs typeface="Arial Narrow" charset="0"/>
              </a:rPr>
              <a:t>prospection ciblée</a:t>
            </a:r>
          </a:p>
          <a:p>
            <a:pPr marL="571357" indent="-571357" defTabSz="1828343">
              <a:lnSpc>
                <a:spcPct val="120000"/>
              </a:lnSpc>
              <a:buClr>
                <a:srgbClr val="F39500"/>
              </a:buClr>
              <a:buFont typeface="Calibri" panose="020F0502020204030204" pitchFamily="34" charset="0"/>
              <a:buChar char="+"/>
              <a:defRPr/>
            </a:pPr>
            <a:r>
              <a:rPr lang="fr-FR" sz="3599" dirty="0">
                <a:solidFill>
                  <a:srgbClr val="F39500"/>
                </a:solidFill>
                <a:latin typeface="Arial Narrow" charset="0"/>
                <a:ea typeface="Arial Narrow" charset="0"/>
                <a:cs typeface="Arial Narrow" charset="0"/>
              </a:rPr>
              <a:t>Analyse et étude de marchés </a:t>
            </a:r>
          </a:p>
          <a:p>
            <a:pPr marL="571357" indent="-571357" defTabSz="1828343">
              <a:lnSpc>
                <a:spcPct val="120000"/>
              </a:lnSpc>
              <a:buClr>
                <a:srgbClr val="F39500"/>
              </a:buClr>
              <a:buFont typeface="Calibri" panose="020F0502020204030204" pitchFamily="34" charset="0"/>
              <a:buChar char="+"/>
              <a:defRPr/>
            </a:pPr>
            <a:r>
              <a:rPr lang="fr-FR" sz="3599" dirty="0">
                <a:solidFill>
                  <a:srgbClr val="F39500"/>
                </a:solidFill>
                <a:latin typeface="Arial Narrow" charset="0"/>
                <a:ea typeface="Arial Narrow" charset="0"/>
                <a:cs typeface="Arial Narrow" charset="0"/>
              </a:rPr>
              <a:t>État des lieux de sites industriels, valorisation de friches immobilières </a:t>
            </a:r>
            <a:r>
              <a:rPr lang="fr-FR" sz="3599" dirty="0">
                <a:solidFill>
                  <a:prstClr val="white"/>
                </a:solidFill>
                <a:latin typeface="Arial Narrow" charset="0"/>
                <a:ea typeface="Arial Narrow" charset="0"/>
                <a:cs typeface="Arial Narrow" charset="0"/>
              </a:rPr>
              <a:t>: analyse des contraintes de site, étude des coûts de démolition, étude de capacité</a:t>
            </a:r>
          </a:p>
          <a:p>
            <a:pPr marL="571357" indent="-571357" defTabSz="1828343">
              <a:lnSpc>
                <a:spcPct val="120000"/>
              </a:lnSpc>
              <a:buClr>
                <a:srgbClr val="F39500"/>
              </a:buClr>
              <a:buFont typeface="Calibri" panose="020F0502020204030204" pitchFamily="34" charset="0"/>
              <a:buChar char="+"/>
              <a:defRPr/>
            </a:pPr>
            <a:r>
              <a:rPr lang="fr-FR" sz="3599" dirty="0">
                <a:solidFill>
                  <a:srgbClr val="F39500"/>
                </a:solidFill>
                <a:latin typeface="Arial Narrow" charset="0"/>
                <a:ea typeface="Arial Narrow" charset="0"/>
                <a:cs typeface="Arial Narrow" charset="0"/>
              </a:rPr>
              <a:t>Analyse économique &amp; sociale de l’environnement :</a:t>
            </a:r>
            <a:r>
              <a:rPr lang="fr-FR" sz="3599" dirty="0">
                <a:solidFill>
                  <a:prstClr val="white"/>
                </a:solidFill>
                <a:latin typeface="Arial Narrow" charset="0"/>
                <a:ea typeface="Arial Narrow" charset="0"/>
                <a:cs typeface="Arial Narrow" charset="0"/>
              </a:rPr>
              <a:t> valoriser au mieux votre bien</a:t>
            </a:r>
          </a:p>
          <a:p>
            <a:pPr marL="571357" indent="-571357" defTabSz="1828343">
              <a:lnSpc>
                <a:spcPct val="120000"/>
              </a:lnSpc>
              <a:buClr>
                <a:srgbClr val="F39500"/>
              </a:buClr>
              <a:buFont typeface="Calibri" panose="020F0502020204030204" pitchFamily="34" charset="0"/>
              <a:buChar char="+"/>
              <a:defRPr/>
            </a:pPr>
            <a:r>
              <a:rPr lang="fr-FR" sz="3599" dirty="0">
                <a:solidFill>
                  <a:srgbClr val="F39500"/>
                </a:solidFill>
                <a:latin typeface="Arial Narrow" charset="0"/>
                <a:ea typeface="Arial Narrow" charset="0"/>
                <a:cs typeface="Arial Narrow" charset="0"/>
              </a:rPr>
              <a:t>Expertise de vos biens,</a:t>
            </a:r>
            <a:r>
              <a:rPr lang="fr-FR" sz="3599" dirty="0">
                <a:solidFill>
                  <a:prstClr val="white"/>
                </a:solidFill>
                <a:latin typeface="Arial Narrow" charset="0"/>
                <a:ea typeface="Arial Narrow" charset="0"/>
                <a:cs typeface="Arial Narrow" charset="0"/>
              </a:rPr>
              <a:t> de vos parcs ou de vos programmes</a:t>
            </a:r>
          </a:p>
          <a:p>
            <a:pPr marL="571357" indent="-571357" defTabSz="1828343">
              <a:lnSpc>
                <a:spcPct val="120000"/>
              </a:lnSpc>
              <a:buClr>
                <a:srgbClr val="F39500"/>
              </a:buClr>
              <a:buFont typeface="Calibri" panose="020F0502020204030204" pitchFamily="34" charset="0"/>
              <a:buChar char="+"/>
              <a:defRPr/>
            </a:pPr>
            <a:r>
              <a:rPr lang="fr-FR" sz="3599" dirty="0">
                <a:solidFill>
                  <a:srgbClr val="F39500"/>
                </a:solidFill>
                <a:latin typeface="Arial Narrow" charset="0"/>
                <a:ea typeface="Arial Narrow" charset="0"/>
                <a:cs typeface="Arial Narrow" charset="0"/>
              </a:rPr>
              <a:t>Utilisation de nos réseaux, </a:t>
            </a:r>
            <a:r>
              <a:rPr lang="fr-FR" sz="3599" dirty="0">
                <a:solidFill>
                  <a:prstClr val="white"/>
                </a:solidFill>
                <a:latin typeface="Arial Narrow" charset="0"/>
                <a:ea typeface="Arial Narrow" charset="0"/>
                <a:cs typeface="Arial Narrow" charset="0"/>
              </a:rPr>
              <a:t>partenaires et clients récurrents</a:t>
            </a:r>
          </a:p>
          <a:p>
            <a:pPr marL="571357" indent="-571357" defTabSz="1828343">
              <a:lnSpc>
                <a:spcPct val="120000"/>
              </a:lnSpc>
              <a:buClr>
                <a:srgbClr val="F39500"/>
              </a:buClr>
              <a:buFont typeface="Calibri" panose="020F0502020204030204" pitchFamily="34" charset="0"/>
              <a:buChar char="+"/>
              <a:defRPr/>
            </a:pPr>
            <a:r>
              <a:rPr lang="fr-FR" sz="3599" dirty="0">
                <a:solidFill>
                  <a:srgbClr val="F39500"/>
                </a:solidFill>
                <a:latin typeface="Arial Narrow" charset="0"/>
                <a:ea typeface="Arial Narrow" charset="0"/>
                <a:cs typeface="Arial Narrow" charset="0"/>
              </a:rPr>
              <a:t>Négociation, </a:t>
            </a:r>
            <a:r>
              <a:rPr lang="fr-FR" sz="3599" dirty="0">
                <a:solidFill>
                  <a:prstClr val="white"/>
                </a:solidFill>
                <a:latin typeface="Arial Narrow" charset="0"/>
                <a:ea typeface="Arial Narrow" charset="0"/>
                <a:cs typeface="Arial Narrow" charset="0"/>
              </a:rPr>
              <a:t>urbanisme et prospection commerciale</a:t>
            </a:r>
          </a:p>
        </p:txBody>
      </p:sp>
      <p:sp>
        <p:nvSpPr>
          <p:cNvPr id="14" name="Forme en L 13">
            <a:extLst>
              <a:ext uri="{FF2B5EF4-FFF2-40B4-BE49-F238E27FC236}">
                <a16:creationId xmlns:a16="http://schemas.microsoft.com/office/drawing/2014/main" id="{F5C1B777-8CFB-4E58-8177-551A3C4579B1}"/>
              </a:ext>
            </a:extLst>
          </p:cNvPr>
          <p:cNvSpPr/>
          <p:nvPr/>
        </p:nvSpPr>
        <p:spPr>
          <a:xfrm rot="5400000">
            <a:off x="720248" y="629982"/>
            <a:ext cx="719813" cy="719813"/>
          </a:xfrm>
          <a:prstGeom prst="corner">
            <a:avLst>
              <a:gd name="adj1" fmla="val 14908"/>
              <a:gd name="adj2" fmla="val 1685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fr-FR" sz="3599">
              <a:solidFill>
                <a:prstClr val="white"/>
              </a:solidFill>
              <a:latin typeface="Calibri" panose="020F0502020204030204"/>
            </a:endParaRPr>
          </a:p>
        </p:txBody>
      </p:sp>
      <p:sp>
        <p:nvSpPr>
          <p:cNvPr id="15" name="Forme en L 14">
            <a:extLst>
              <a:ext uri="{FF2B5EF4-FFF2-40B4-BE49-F238E27FC236}">
                <a16:creationId xmlns:a16="http://schemas.microsoft.com/office/drawing/2014/main" id="{A10E1526-987F-4495-8A66-4DCBEBE938C9}"/>
              </a:ext>
            </a:extLst>
          </p:cNvPr>
          <p:cNvSpPr/>
          <p:nvPr/>
        </p:nvSpPr>
        <p:spPr>
          <a:xfrm rot="16200000">
            <a:off x="22843323" y="12245176"/>
            <a:ext cx="719813" cy="719813"/>
          </a:xfrm>
          <a:prstGeom prst="corner">
            <a:avLst>
              <a:gd name="adj1" fmla="val 14908"/>
              <a:gd name="adj2" fmla="val 1685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fr-FR" sz="3599">
              <a:solidFill>
                <a:prstClr val="white"/>
              </a:solidFill>
              <a:latin typeface="Calibri" panose="020F0502020204030204"/>
            </a:endParaRPr>
          </a:p>
        </p:txBody>
      </p:sp>
      <p:pic>
        <p:nvPicPr>
          <p:cNvPr id="11" name="Image 10">
            <a:extLst>
              <a:ext uri="{FF2B5EF4-FFF2-40B4-BE49-F238E27FC236}">
                <a16:creationId xmlns:a16="http://schemas.microsoft.com/office/drawing/2014/main" id="{F934CE23-FD75-4EF2-9529-6BEA69D7AF3A}"/>
              </a:ext>
            </a:extLst>
          </p:cNvPr>
          <p:cNvPicPr>
            <a:picLocks noChangeAspect="1"/>
          </p:cNvPicPr>
          <p:nvPr/>
        </p:nvPicPr>
        <p:blipFill>
          <a:blip r:embed="rId2"/>
          <a:stretch>
            <a:fillRect/>
          </a:stretch>
        </p:blipFill>
        <p:spPr>
          <a:xfrm>
            <a:off x="19536473" y="12120169"/>
            <a:ext cx="4284720" cy="1177052"/>
          </a:xfrm>
          <a:prstGeom prst="rect">
            <a:avLst/>
          </a:prstGeom>
        </p:spPr>
      </p:pic>
      <p:sp>
        <p:nvSpPr>
          <p:cNvPr id="12" name="Forme en L 11">
            <a:extLst>
              <a:ext uri="{FF2B5EF4-FFF2-40B4-BE49-F238E27FC236}">
                <a16:creationId xmlns:a16="http://schemas.microsoft.com/office/drawing/2014/main" id="{E626906B-0D77-4AA6-B11E-53CD7FFBD145}"/>
              </a:ext>
            </a:extLst>
          </p:cNvPr>
          <p:cNvSpPr/>
          <p:nvPr/>
        </p:nvSpPr>
        <p:spPr>
          <a:xfrm rot="16200000">
            <a:off x="23101380" y="12608933"/>
            <a:ext cx="719813" cy="719813"/>
          </a:xfrm>
          <a:prstGeom prst="corner">
            <a:avLst>
              <a:gd name="adj1" fmla="val 14908"/>
              <a:gd name="adj2" fmla="val 1685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fr-FR" sz="3599">
              <a:solidFill>
                <a:prstClr val="white"/>
              </a:solidFill>
              <a:latin typeface="Calibri" panose="020F0502020204030204"/>
            </a:endParaRPr>
          </a:p>
        </p:txBody>
      </p:sp>
    </p:spTree>
    <p:extLst>
      <p:ext uri="{BB962C8B-B14F-4D97-AF65-F5344CB8AC3E}">
        <p14:creationId xmlns:p14="http://schemas.microsoft.com/office/powerpoint/2010/main" val="3218029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D3234"/>
        </a:solidFill>
        <a:effectLst/>
      </p:bgPr>
    </p:bg>
    <p:spTree>
      <p:nvGrpSpPr>
        <p:cNvPr id="1" name=""/>
        <p:cNvGrpSpPr/>
        <p:nvPr/>
      </p:nvGrpSpPr>
      <p:grpSpPr>
        <a:xfrm>
          <a:off x="0" y="0"/>
          <a:ext cx="0" cy="0"/>
          <a:chOff x="0" y="0"/>
          <a:chExt cx="0" cy="0"/>
        </a:xfrm>
      </p:grpSpPr>
      <p:sp>
        <p:nvSpPr>
          <p:cNvPr id="13" name="Rectangle 12"/>
          <p:cNvSpPr/>
          <p:nvPr/>
        </p:nvSpPr>
        <p:spPr>
          <a:xfrm>
            <a:off x="0" y="9235039"/>
            <a:ext cx="24377650" cy="4479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defRPr/>
            </a:pPr>
            <a:endParaRPr lang="fr-FR" sz="3599">
              <a:solidFill>
                <a:prstClr val="white"/>
              </a:solidFill>
              <a:latin typeface="Calibri" panose="020F0502020204030204"/>
            </a:endParaRPr>
          </a:p>
        </p:txBody>
      </p:sp>
      <p:pic>
        <p:nvPicPr>
          <p:cNvPr id="27" name="Image 26">
            <a:extLst>
              <a:ext uri="{FF2B5EF4-FFF2-40B4-BE49-F238E27FC236}">
                <a16:creationId xmlns:a16="http://schemas.microsoft.com/office/drawing/2014/main" id="{B8E98A28-CBDD-4E0C-81C4-382B77CFF234}"/>
              </a:ext>
            </a:extLst>
          </p:cNvPr>
          <p:cNvPicPr>
            <a:picLocks noChangeAspect="1"/>
          </p:cNvPicPr>
          <p:nvPr/>
        </p:nvPicPr>
        <p:blipFill>
          <a:blip r:embed="rId3"/>
          <a:stretch>
            <a:fillRect/>
          </a:stretch>
        </p:blipFill>
        <p:spPr>
          <a:xfrm>
            <a:off x="19485753" y="12103299"/>
            <a:ext cx="4284720" cy="1177052"/>
          </a:xfrm>
          <a:prstGeom prst="rect">
            <a:avLst/>
          </a:prstGeom>
        </p:spPr>
      </p:pic>
      <p:sp>
        <p:nvSpPr>
          <p:cNvPr id="20" name="ZoneTexte 19">
            <a:extLst>
              <a:ext uri="{FF2B5EF4-FFF2-40B4-BE49-F238E27FC236}">
                <a16:creationId xmlns:a16="http://schemas.microsoft.com/office/drawing/2014/main" id="{54F9BCAD-3508-4C6F-9815-FB1A76321768}"/>
              </a:ext>
            </a:extLst>
          </p:cNvPr>
          <p:cNvSpPr txBox="1"/>
          <p:nvPr/>
        </p:nvSpPr>
        <p:spPr>
          <a:xfrm>
            <a:off x="1080155" y="930277"/>
            <a:ext cx="5108529" cy="1076898"/>
          </a:xfrm>
          <a:prstGeom prst="rect">
            <a:avLst/>
          </a:prstGeom>
          <a:noFill/>
        </p:spPr>
        <p:txBody>
          <a:bodyPr wrap="square" rtlCol="0">
            <a:spAutoFit/>
          </a:bodyPr>
          <a:lstStyle/>
          <a:p>
            <a:pPr defTabSz="1828343"/>
            <a:r>
              <a:rPr lang="fr-FR" sz="6398" dirty="0">
                <a:solidFill>
                  <a:srgbClr val="F39500"/>
                </a:solidFill>
                <a:latin typeface="Arial Narrow" panose="020B0606020202030204" pitchFamily="34" charset="0"/>
              </a:rPr>
              <a:t>NOS VALEURS</a:t>
            </a:r>
          </a:p>
        </p:txBody>
      </p:sp>
      <p:sp>
        <p:nvSpPr>
          <p:cNvPr id="17" name="ZoneTexte 16"/>
          <p:cNvSpPr txBox="1"/>
          <p:nvPr/>
        </p:nvSpPr>
        <p:spPr>
          <a:xfrm>
            <a:off x="918409" y="2543638"/>
            <a:ext cx="7198125" cy="4128631"/>
          </a:xfrm>
          <a:prstGeom prst="rect">
            <a:avLst/>
          </a:prstGeom>
          <a:noFill/>
        </p:spPr>
        <p:txBody>
          <a:bodyPr wrap="square" rtlCol="0">
            <a:spAutoFit/>
          </a:bodyPr>
          <a:lstStyle/>
          <a:p>
            <a:pPr defTabSz="1828343">
              <a:lnSpc>
                <a:spcPct val="150000"/>
              </a:lnSpc>
              <a:defRPr/>
            </a:pPr>
            <a:r>
              <a:rPr lang="fr-FR" sz="3599" dirty="0">
                <a:solidFill>
                  <a:srgbClr val="F39500"/>
                </a:solidFill>
                <a:latin typeface="Arial Narrow" charset="0"/>
                <a:ea typeface="Arial Narrow" charset="0"/>
                <a:cs typeface="Arial Narrow" charset="0"/>
              </a:rPr>
              <a:t>PROFESSIONALISME</a:t>
            </a:r>
          </a:p>
          <a:p>
            <a:pPr defTabSz="1828343">
              <a:lnSpc>
                <a:spcPct val="110000"/>
              </a:lnSpc>
              <a:defRPr/>
            </a:pPr>
            <a:r>
              <a:rPr lang="fr-FR" sz="3199" dirty="0">
                <a:solidFill>
                  <a:prstClr val="white"/>
                </a:solidFill>
                <a:latin typeface="Arial Narrow" charset="0"/>
                <a:ea typeface="Arial Narrow" charset="0"/>
                <a:cs typeface="Arial Narrow" charset="0"/>
              </a:rPr>
              <a:t>Nos compétences se tirent de notre expérience du métier tant sur l’aspect commercial, que technique ou juridique.</a:t>
            </a:r>
          </a:p>
          <a:p>
            <a:pPr defTabSz="1828343">
              <a:lnSpc>
                <a:spcPct val="110000"/>
              </a:lnSpc>
              <a:defRPr/>
            </a:pPr>
            <a:r>
              <a:rPr lang="fr-FR" sz="3199" dirty="0">
                <a:solidFill>
                  <a:prstClr val="white"/>
                </a:solidFill>
                <a:latin typeface="Arial Narrow" charset="0"/>
                <a:ea typeface="Arial Narrow" charset="0"/>
                <a:cs typeface="Arial Narrow" charset="0"/>
              </a:rPr>
              <a:t>Notre cabinet s’appuie sur un fonctionnement en ‘mode projets’ et fait appel à des prestataires spécialisés si besoin.</a:t>
            </a:r>
          </a:p>
        </p:txBody>
      </p:sp>
      <p:sp>
        <p:nvSpPr>
          <p:cNvPr id="18" name="ZoneTexte 17"/>
          <p:cNvSpPr txBox="1"/>
          <p:nvPr/>
        </p:nvSpPr>
        <p:spPr>
          <a:xfrm>
            <a:off x="8698194" y="2536758"/>
            <a:ext cx="7198125" cy="4128631"/>
          </a:xfrm>
          <a:prstGeom prst="rect">
            <a:avLst/>
          </a:prstGeom>
          <a:noFill/>
        </p:spPr>
        <p:txBody>
          <a:bodyPr wrap="square" rtlCol="0">
            <a:spAutoFit/>
          </a:bodyPr>
          <a:lstStyle/>
          <a:p>
            <a:pPr defTabSz="1828343">
              <a:lnSpc>
                <a:spcPct val="150000"/>
              </a:lnSpc>
              <a:defRPr/>
            </a:pPr>
            <a:r>
              <a:rPr lang="fr-FR" sz="3599" dirty="0">
                <a:solidFill>
                  <a:srgbClr val="F39500"/>
                </a:solidFill>
                <a:latin typeface="Arial Narrow" charset="0"/>
                <a:ea typeface="Arial Narrow" charset="0"/>
                <a:cs typeface="Arial Narrow" charset="0"/>
              </a:rPr>
              <a:t>PROXIMITÉ</a:t>
            </a:r>
          </a:p>
          <a:p>
            <a:pPr defTabSz="1828343">
              <a:lnSpc>
                <a:spcPct val="110000"/>
              </a:lnSpc>
              <a:defRPr/>
            </a:pPr>
            <a:r>
              <a:rPr lang="fr-FR" sz="3199" dirty="0">
                <a:solidFill>
                  <a:prstClr val="white"/>
                </a:solidFill>
                <a:latin typeface="Arial Narrow" charset="0"/>
                <a:ea typeface="Arial Narrow" charset="0"/>
                <a:cs typeface="Arial Narrow" charset="0"/>
              </a:rPr>
              <a:t>Parce que notre volonté est  de créer une relation client durable dès notre premier contact, nous mettons en œuvre un service personnalisé. Notre disponibilité et notre sérieux permettront des échanges de qualité ainsi que la pérennité de notre relation.</a:t>
            </a:r>
            <a:endParaRPr lang="fr-FR" sz="3599" dirty="0">
              <a:solidFill>
                <a:prstClr val="white"/>
              </a:solidFill>
              <a:latin typeface="Arial Narrow" charset="0"/>
              <a:ea typeface="Arial Narrow" charset="0"/>
              <a:cs typeface="Arial Narrow" charset="0"/>
            </a:endParaRPr>
          </a:p>
        </p:txBody>
      </p:sp>
      <p:sp>
        <p:nvSpPr>
          <p:cNvPr id="19" name="ZoneTexte 18"/>
          <p:cNvSpPr txBox="1"/>
          <p:nvPr/>
        </p:nvSpPr>
        <p:spPr>
          <a:xfrm>
            <a:off x="16477980" y="2543638"/>
            <a:ext cx="7198125" cy="3045514"/>
          </a:xfrm>
          <a:prstGeom prst="rect">
            <a:avLst/>
          </a:prstGeom>
          <a:noFill/>
        </p:spPr>
        <p:txBody>
          <a:bodyPr wrap="square" rtlCol="0">
            <a:spAutoFit/>
          </a:bodyPr>
          <a:lstStyle/>
          <a:p>
            <a:pPr defTabSz="1828343">
              <a:lnSpc>
                <a:spcPct val="150000"/>
              </a:lnSpc>
              <a:defRPr/>
            </a:pPr>
            <a:r>
              <a:rPr lang="fr-FR" sz="3599" dirty="0">
                <a:solidFill>
                  <a:srgbClr val="F39500"/>
                </a:solidFill>
                <a:latin typeface="Arial Narrow" charset="0"/>
                <a:ea typeface="Arial Narrow" charset="0"/>
                <a:cs typeface="Arial Narrow" charset="0"/>
              </a:rPr>
              <a:t>INTEGRITÉ</a:t>
            </a:r>
          </a:p>
          <a:p>
            <a:pPr defTabSz="1828343">
              <a:lnSpc>
                <a:spcPct val="110000"/>
              </a:lnSpc>
              <a:defRPr/>
            </a:pPr>
            <a:r>
              <a:rPr lang="fr-FR" sz="3199" dirty="0">
                <a:solidFill>
                  <a:prstClr val="white"/>
                </a:solidFill>
                <a:latin typeface="Arial Narrow" charset="0"/>
                <a:ea typeface="Arial Narrow" charset="0"/>
                <a:cs typeface="Arial Narrow" charset="0"/>
              </a:rPr>
              <a:t>Chaque client et chaque dossier sont traités avec la même impartialité. Notre longévité démontre notre attachement à la déontologie de notre métier.</a:t>
            </a:r>
          </a:p>
        </p:txBody>
      </p:sp>
      <p:sp>
        <p:nvSpPr>
          <p:cNvPr id="28" name="Rectangle 27"/>
          <p:cNvSpPr/>
          <p:nvPr/>
        </p:nvSpPr>
        <p:spPr>
          <a:xfrm>
            <a:off x="720248" y="7141295"/>
            <a:ext cx="22955858" cy="1673150"/>
          </a:xfrm>
          <a:prstGeom prst="rect">
            <a:avLst/>
          </a:prstGeom>
        </p:spPr>
        <p:txBody>
          <a:bodyPr wrap="square">
            <a:spAutoFit/>
          </a:bodyPr>
          <a:lstStyle/>
          <a:p>
            <a:pPr algn="ctr" defTabSz="1828343">
              <a:lnSpc>
                <a:spcPct val="110000"/>
              </a:lnSpc>
              <a:defRPr/>
            </a:pPr>
            <a:r>
              <a:rPr lang="fr-FR" sz="3199" dirty="0">
                <a:solidFill>
                  <a:prstClr val="white"/>
                </a:solidFill>
                <a:latin typeface="Arial Narrow" charset="0"/>
                <a:ea typeface="Arial Narrow" charset="0"/>
                <a:cs typeface="Arial Narrow" charset="0"/>
              </a:rPr>
              <a:t>Sensible à la démarche RSE - </a:t>
            </a:r>
            <a:r>
              <a:rPr lang="fr-FR" sz="3199" i="1" dirty="0">
                <a:solidFill>
                  <a:prstClr val="white"/>
                </a:solidFill>
                <a:latin typeface="Arial Narrow" charset="0"/>
                <a:ea typeface="Arial Narrow" charset="0"/>
                <a:cs typeface="Arial Narrow" charset="0"/>
              </a:rPr>
              <a:t>Responsabilité Sociétale des Entreprises</a:t>
            </a:r>
            <a:r>
              <a:rPr lang="fr-FR" sz="3199" dirty="0">
                <a:solidFill>
                  <a:prstClr val="white"/>
                </a:solidFill>
                <a:latin typeface="Arial Narrow" charset="0"/>
                <a:ea typeface="Arial Narrow" charset="0"/>
                <a:cs typeface="Arial Narrow" charset="0"/>
              </a:rPr>
              <a:t> - notre cabinet a pleinement conscience des enjeux environnementaux, </a:t>
            </a:r>
          </a:p>
          <a:p>
            <a:pPr algn="ctr" defTabSz="1828343">
              <a:lnSpc>
                <a:spcPct val="110000"/>
              </a:lnSpc>
              <a:defRPr/>
            </a:pPr>
            <a:r>
              <a:rPr lang="fr-FR" sz="3199" dirty="0">
                <a:solidFill>
                  <a:prstClr val="white"/>
                </a:solidFill>
                <a:latin typeface="Arial Narrow" charset="0"/>
                <a:ea typeface="Arial Narrow" charset="0"/>
                <a:cs typeface="Arial Narrow" charset="0"/>
              </a:rPr>
              <a:t>sociaux et éthiques de son activité.  Nous accordons une importance particulière à  maintenir nos relations avec les différentes parties prenantes : </a:t>
            </a:r>
          </a:p>
          <a:p>
            <a:pPr algn="ctr" defTabSz="1828343">
              <a:lnSpc>
                <a:spcPct val="110000"/>
              </a:lnSpc>
              <a:defRPr/>
            </a:pPr>
            <a:r>
              <a:rPr lang="fr-FR" sz="3199" dirty="0">
                <a:solidFill>
                  <a:prstClr val="white"/>
                </a:solidFill>
                <a:latin typeface="Arial Narrow" charset="0"/>
                <a:ea typeface="Arial Narrow" charset="0"/>
                <a:cs typeface="Arial Narrow" charset="0"/>
              </a:rPr>
              <a:t>clients, partenaires publics et privés, prestataires et collaborateurs.</a:t>
            </a:r>
          </a:p>
        </p:txBody>
      </p:sp>
      <p:sp>
        <p:nvSpPr>
          <p:cNvPr id="2" name="ZoneTexte 1"/>
          <p:cNvSpPr txBox="1"/>
          <p:nvPr/>
        </p:nvSpPr>
        <p:spPr>
          <a:xfrm>
            <a:off x="6558487" y="9389766"/>
            <a:ext cx="12320089" cy="3844707"/>
          </a:xfrm>
          <a:prstGeom prst="rect">
            <a:avLst/>
          </a:prstGeom>
          <a:noFill/>
        </p:spPr>
        <p:txBody>
          <a:bodyPr wrap="square" rtlCol="0">
            <a:spAutoFit/>
          </a:bodyPr>
          <a:lstStyle/>
          <a:p>
            <a:pPr marL="571357" indent="-571357" defTabSz="1828343">
              <a:lnSpc>
                <a:spcPct val="110000"/>
              </a:lnSpc>
              <a:buClr>
                <a:srgbClr val="F39500"/>
              </a:buClr>
              <a:buFont typeface="Calibri" panose="020F0502020204030204" pitchFamily="34" charset="0"/>
              <a:buChar char="+"/>
              <a:defRPr/>
            </a:pPr>
            <a:r>
              <a:rPr lang="fr-FR" sz="2799" dirty="0">
                <a:solidFill>
                  <a:prstClr val="black"/>
                </a:solidFill>
                <a:latin typeface="Arial Narrow" charset="0"/>
                <a:ea typeface="Arial Narrow" charset="0"/>
                <a:cs typeface="Arial Narrow" charset="0"/>
              </a:rPr>
              <a:t>Un Maillot pour la Vie </a:t>
            </a:r>
          </a:p>
          <a:p>
            <a:pPr marL="571357" indent="-571357" defTabSz="1828343">
              <a:lnSpc>
                <a:spcPct val="110000"/>
              </a:lnSpc>
              <a:buClr>
                <a:srgbClr val="F39500"/>
              </a:buClr>
              <a:buFont typeface="Calibri" panose="020F0502020204030204" pitchFamily="34" charset="0"/>
              <a:buChar char="+"/>
              <a:defRPr/>
            </a:pPr>
            <a:r>
              <a:rPr lang="fr-FR" sz="2799" dirty="0">
                <a:solidFill>
                  <a:prstClr val="black"/>
                </a:solidFill>
                <a:latin typeface="Arial Narrow" charset="0"/>
                <a:ea typeface="Arial Narrow" charset="0"/>
                <a:cs typeface="Arial Narrow" charset="0"/>
              </a:rPr>
              <a:t>MEDEF - Partenaire du Printemps des Entrepreneurs 2018</a:t>
            </a:r>
          </a:p>
          <a:p>
            <a:pPr marL="571357" indent="-571357" defTabSz="1828343">
              <a:lnSpc>
                <a:spcPct val="110000"/>
              </a:lnSpc>
              <a:buClr>
                <a:srgbClr val="F39500"/>
              </a:buClr>
              <a:buFont typeface="Calibri" panose="020F0502020204030204" pitchFamily="34" charset="0"/>
              <a:buChar char="+"/>
              <a:defRPr/>
            </a:pPr>
            <a:r>
              <a:rPr lang="fr-FR" sz="2799" dirty="0">
                <a:solidFill>
                  <a:prstClr val="black"/>
                </a:solidFill>
                <a:latin typeface="Arial Narrow" charset="0"/>
                <a:ea typeface="Arial Narrow" charset="0"/>
                <a:cs typeface="Arial Narrow" charset="0"/>
              </a:rPr>
              <a:t>Membre du Cercle Vendôme Lyon depuis 2009</a:t>
            </a:r>
          </a:p>
          <a:p>
            <a:pPr marL="571357" indent="-571357" defTabSz="1828343">
              <a:lnSpc>
                <a:spcPct val="110000"/>
              </a:lnSpc>
              <a:buClr>
                <a:srgbClr val="F39500"/>
              </a:buClr>
              <a:buFont typeface="Calibri" panose="020F0502020204030204" pitchFamily="34" charset="0"/>
              <a:buChar char="+"/>
              <a:defRPr/>
            </a:pPr>
            <a:r>
              <a:rPr lang="fr-FR" sz="2799" dirty="0">
                <a:solidFill>
                  <a:prstClr val="black"/>
                </a:solidFill>
                <a:latin typeface="Arial Narrow" charset="0"/>
                <a:ea typeface="Arial Narrow" charset="0"/>
                <a:cs typeface="Arial Narrow" charset="0"/>
              </a:rPr>
              <a:t>Ambassadrice ONLYLYON depuis son origine</a:t>
            </a:r>
          </a:p>
          <a:p>
            <a:pPr marL="571357" indent="-571357" defTabSz="1828343">
              <a:lnSpc>
                <a:spcPct val="110000"/>
              </a:lnSpc>
              <a:buClr>
                <a:srgbClr val="F39500"/>
              </a:buClr>
              <a:buFont typeface="Calibri" panose="020F0502020204030204" pitchFamily="34" charset="0"/>
              <a:buChar char="+"/>
              <a:defRPr/>
            </a:pPr>
            <a:r>
              <a:rPr lang="fr-FR" sz="2799" dirty="0">
                <a:solidFill>
                  <a:prstClr val="black"/>
                </a:solidFill>
                <a:latin typeface="Arial Narrow" charset="0"/>
                <a:ea typeface="Arial Narrow" charset="0"/>
                <a:cs typeface="Arial Narrow" charset="0"/>
              </a:rPr>
              <a:t>Membre du Bureau COBATY depuis 2015</a:t>
            </a:r>
          </a:p>
          <a:p>
            <a:pPr marL="571357" indent="-571357" defTabSz="1828343">
              <a:lnSpc>
                <a:spcPct val="110000"/>
              </a:lnSpc>
              <a:buClr>
                <a:srgbClr val="F39500"/>
              </a:buClr>
              <a:buFont typeface="Calibri" panose="020F0502020204030204" pitchFamily="34" charset="0"/>
              <a:buChar char="+"/>
              <a:defRPr/>
            </a:pPr>
            <a:r>
              <a:rPr lang="fr-FR" sz="2799" dirty="0">
                <a:solidFill>
                  <a:prstClr val="black"/>
                </a:solidFill>
                <a:latin typeface="Arial Narrow" charset="0"/>
                <a:ea typeface="Arial Narrow" charset="0"/>
                <a:cs typeface="Arial Narrow" charset="0"/>
              </a:rPr>
              <a:t>Adhérent Vienne Atout Commerce</a:t>
            </a:r>
          </a:p>
          <a:p>
            <a:pPr marL="571357" indent="-571357" defTabSz="1828343">
              <a:lnSpc>
                <a:spcPct val="110000"/>
              </a:lnSpc>
              <a:buClr>
                <a:srgbClr val="F39500"/>
              </a:buClr>
              <a:buFont typeface="Calibri" panose="020F0502020204030204" pitchFamily="34" charset="0"/>
              <a:buChar char="+"/>
              <a:defRPr/>
            </a:pPr>
            <a:r>
              <a:rPr lang="fr-FR" sz="2799" dirty="0">
                <a:solidFill>
                  <a:prstClr val="black"/>
                </a:solidFill>
                <a:latin typeface="Arial Narrow" charset="0"/>
                <a:ea typeface="Arial Narrow" charset="0"/>
                <a:cs typeface="Arial Narrow" charset="0"/>
              </a:rPr>
              <a:t>Présidente de la Jeune Chambre Economique (JCE – 2008) </a:t>
            </a:r>
          </a:p>
          <a:p>
            <a:pPr marL="571357" indent="-571357" defTabSz="1828343">
              <a:lnSpc>
                <a:spcPct val="110000"/>
              </a:lnSpc>
              <a:buClr>
                <a:srgbClr val="F39500"/>
              </a:buClr>
              <a:buFont typeface="Calibri" panose="020F0502020204030204" pitchFamily="34" charset="0"/>
              <a:buChar char="+"/>
              <a:defRPr/>
            </a:pPr>
            <a:r>
              <a:rPr lang="fr-FR" sz="2799" dirty="0">
                <a:solidFill>
                  <a:prstClr val="black"/>
                </a:solidFill>
                <a:latin typeface="Arial Narrow" charset="0"/>
                <a:ea typeface="Arial Narrow" charset="0"/>
                <a:cs typeface="Arial Narrow" charset="0"/>
              </a:rPr>
              <a:t>Membre du jury des épreuves d’admission du Programme Grande Ecole de l’ESDES</a:t>
            </a:r>
          </a:p>
        </p:txBody>
      </p:sp>
      <p:pic>
        <p:nvPicPr>
          <p:cNvPr id="4" name="Image 3"/>
          <p:cNvPicPr>
            <a:picLocks noChangeAspect="1"/>
          </p:cNvPicPr>
          <p:nvPr/>
        </p:nvPicPr>
        <p:blipFill rotWithShape="1">
          <a:blip r:embed="rId4"/>
          <a:srcRect l="8144" t="14677" r="6863" b="27797"/>
          <a:stretch/>
        </p:blipFill>
        <p:spPr>
          <a:xfrm>
            <a:off x="19639574" y="9581284"/>
            <a:ext cx="3334887" cy="591280"/>
          </a:xfrm>
          <a:prstGeom prst="rect">
            <a:avLst/>
          </a:prstGeom>
        </p:spPr>
      </p:pic>
      <p:pic>
        <p:nvPicPr>
          <p:cNvPr id="5" name="Image 4"/>
          <p:cNvPicPr>
            <a:picLocks noChangeAspect="1"/>
          </p:cNvPicPr>
          <p:nvPr/>
        </p:nvPicPr>
        <p:blipFill rotWithShape="1">
          <a:blip r:embed="rId5"/>
          <a:srcRect r="27195"/>
          <a:stretch/>
        </p:blipFill>
        <p:spPr>
          <a:xfrm>
            <a:off x="19784081" y="10421689"/>
            <a:ext cx="3190381" cy="1171253"/>
          </a:xfrm>
          <a:prstGeom prst="rect">
            <a:avLst/>
          </a:prstGeom>
        </p:spPr>
      </p:pic>
      <p:pic>
        <p:nvPicPr>
          <p:cNvPr id="6" name="Image 5"/>
          <p:cNvPicPr>
            <a:picLocks noChangeAspect="1"/>
          </p:cNvPicPr>
          <p:nvPr/>
        </p:nvPicPr>
        <p:blipFill rotWithShape="1">
          <a:blip r:embed="rId6"/>
          <a:srcRect l="9662" t="20281" r="13409" b="23665"/>
          <a:stretch/>
        </p:blipFill>
        <p:spPr>
          <a:xfrm>
            <a:off x="16177693" y="9679274"/>
            <a:ext cx="3007787" cy="1141617"/>
          </a:xfrm>
          <a:prstGeom prst="rect">
            <a:avLst/>
          </a:prstGeom>
        </p:spPr>
      </p:pic>
      <p:pic>
        <p:nvPicPr>
          <p:cNvPr id="7" name="Image 6"/>
          <p:cNvPicPr>
            <a:picLocks noChangeAspect="1"/>
          </p:cNvPicPr>
          <p:nvPr/>
        </p:nvPicPr>
        <p:blipFill rotWithShape="1">
          <a:blip r:embed="rId7"/>
          <a:srcRect l="3634" t="22511" r="12700" b="22234"/>
          <a:stretch/>
        </p:blipFill>
        <p:spPr>
          <a:xfrm>
            <a:off x="13872726" y="11077503"/>
            <a:ext cx="2460623" cy="876956"/>
          </a:xfrm>
          <a:prstGeom prst="rect">
            <a:avLst/>
          </a:prstGeom>
        </p:spPr>
      </p:pic>
      <p:pic>
        <p:nvPicPr>
          <p:cNvPr id="16" name="Image 15"/>
          <p:cNvPicPr>
            <a:picLocks noChangeAspect="1"/>
          </p:cNvPicPr>
          <p:nvPr/>
        </p:nvPicPr>
        <p:blipFill rotWithShape="1">
          <a:blip r:embed="rId8"/>
          <a:srcRect l="9801" t="21698" r="7002" b="25838"/>
          <a:stretch/>
        </p:blipFill>
        <p:spPr>
          <a:xfrm>
            <a:off x="16866657" y="11079466"/>
            <a:ext cx="2318822" cy="1462263"/>
          </a:xfrm>
          <a:prstGeom prst="rect">
            <a:avLst/>
          </a:prstGeom>
        </p:spPr>
      </p:pic>
      <p:cxnSp>
        <p:nvCxnSpPr>
          <p:cNvPr id="21" name="Connecteur droit 20">
            <a:extLst>
              <a:ext uri="{FF2B5EF4-FFF2-40B4-BE49-F238E27FC236}">
                <a16:creationId xmlns:a16="http://schemas.microsoft.com/office/drawing/2014/main" id="{C140F0A9-8486-464D-8535-86172598A04A}"/>
              </a:ext>
            </a:extLst>
          </p:cNvPr>
          <p:cNvCxnSpPr/>
          <p:nvPr/>
        </p:nvCxnSpPr>
        <p:spPr>
          <a:xfrm>
            <a:off x="4067847" y="2089120"/>
            <a:ext cx="1867480" cy="1580"/>
          </a:xfrm>
          <a:prstGeom prst="line">
            <a:avLst/>
          </a:prstGeom>
          <a:ln w="28575">
            <a:solidFill>
              <a:srgbClr val="F39500"/>
            </a:solidFill>
          </a:ln>
        </p:spPr>
        <p:style>
          <a:lnRef idx="3">
            <a:schemeClr val="accent2"/>
          </a:lnRef>
          <a:fillRef idx="0">
            <a:schemeClr val="accent2"/>
          </a:fillRef>
          <a:effectRef idx="2">
            <a:schemeClr val="accent2"/>
          </a:effectRef>
          <a:fontRef idx="minor">
            <a:schemeClr val="tx1"/>
          </a:fontRef>
        </p:style>
      </p:cxnSp>
      <p:sp>
        <p:nvSpPr>
          <p:cNvPr id="22" name="Forme en L 21">
            <a:extLst>
              <a:ext uri="{FF2B5EF4-FFF2-40B4-BE49-F238E27FC236}">
                <a16:creationId xmlns:a16="http://schemas.microsoft.com/office/drawing/2014/main" id="{8913E646-CDE3-4E71-8446-84B02476CC0D}"/>
              </a:ext>
            </a:extLst>
          </p:cNvPr>
          <p:cNvSpPr/>
          <p:nvPr/>
        </p:nvSpPr>
        <p:spPr>
          <a:xfrm rot="5400000">
            <a:off x="720248" y="537646"/>
            <a:ext cx="719813" cy="719813"/>
          </a:xfrm>
          <a:prstGeom prst="corner">
            <a:avLst>
              <a:gd name="adj1" fmla="val 14908"/>
              <a:gd name="adj2" fmla="val 1685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fr-FR" sz="3599">
              <a:solidFill>
                <a:prstClr val="white"/>
              </a:solidFill>
              <a:latin typeface="Calibri" panose="020F0502020204030204"/>
            </a:endParaRPr>
          </a:p>
        </p:txBody>
      </p:sp>
      <p:sp>
        <p:nvSpPr>
          <p:cNvPr id="24" name="ZoneTexte 23">
            <a:extLst>
              <a:ext uri="{FF2B5EF4-FFF2-40B4-BE49-F238E27FC236}">
                <a16:creationId xmlns:a16="http://schemas.microsoft.com/office/drawing/2014/main" id="{0136CC71-654B-492B-861B-6D10D33A8DA0}"/>
              </a:ext>
            </a:extLst>
          </p:cNvPr>
          <p:cNvSpPr txBox="1"/>
          <p:nvPr/>
        </p:nvSpPr>
        <p:spPr>
          <a:xfrm>
            <a:off x="1080155" y="9324870"/>
            <a:ext cx="5108529" cy="1076898"/>
          </a:xfrm>
          <a:prstGeom prst="rect">
            <a:avLst/>
          </a:prstGeom>
          <a:noFill/>
        </p:spPr>
        <p:txBody>
          <a:bodyPr wrap="square" rtlCol="0">
            <a:spAutoFit/>
          </a:bodyPr>
          <a:lstStyle/>
          <a:p>
            <a:pPr defTabSz="1828343"/>
            <a:r>
              <a:rPr lang="fr-FR" sz="6398" dirty="0">
                <a:solidFill>
                  <a:srgbClr val="F39500"/>
                </a:solidFill>
                <a:latin typeface="Arial Narrow" panose="020B0606020202030204" pitchFamily="34" charset="0"/>
              </a:rPr>
              <a:t>NOS ACTIONS</a:t>
            </a:r>
          </a:p>
        </p:txBody>
      </p:sp>
      <p:cxnSp>
        <p:nvCxnSpPr>
          <p:cNvPr id="25" name="Connecteur droit 24">
            <a:extLst>
              <a:ext uri="{FF2B5EF4-FFF2-40B4-BE49-F238E27FC236}">
                <a16:creationId xmlns:a16="http://schemas.microsoft.com/office/drawing/2014/main" id="{40BE4221-ACF3-4B55-B215-75A1E0E27DA4}"/>
              </a:ext>
            </a:extLst>
          </p:cNvPr>
          <p:cNvCxnSpPr/>
          <p:nvPr/>
        </p:nvCxnSpPr>
        <p:spPr>
          <a:xfrm>
            <a:off x="4067847" y="10483713"/>
            <a:ext cx="1867480" cy="1580"/>
          </a:xfrm>
          <a:prstGeom prst="line">
            <a:avLst/>
          </a:prstGeom>
          <a:ln w="28575">
            <a:solidFill>
              <a:srgbClr val="F39500"/>
            </a:solidFill>
          </a:ln>
        </p:spPr>
        <p:style>
          <a:lnRef idx="3">
            <a:schemeClr val="accent2"/>
          </a:lnRef>
          <a:fillRef idx="0">
            <a:schemeClr val="accent2"/>
          </a:fillRef>
          <a:effectRef idx="2">
            <a:schemeClr val="accent2"/>
          </a:effectRef>
          <a:fontRef idx="minor">
            <a:schemeClr val="tx1"/>
          </a:fontRef>
        </p:style>
      </p:cxnSp>
      <p:sp>
        <p:nvSpPr>
          <p:cNvPr id="29" name="Forme en L 28">
            <a:extLst>
              <a:ext uri="{FF2B5EF4-FFF2-40B4-BE49-F238E27FC236}">
                <a16:creationId xmlns:a16="http://schemas.microsoft.com/office/drawing/2014/main" id="{746758A3-1A91-4A77-8413-F7C04843B758}"/>
              </a:ext>
            </a:extLst>
          </p:cNvPr>
          <p:cNvSpPr/>
          <p:nvPr/>
        </p:nvSpPr>
        <p:spPr>
          <a:xfrm rot="16200000">
            <a:off x="22890215" y="12500186"/>
            <a:ext cx="719813" cy="719813"/>
          </a:xfrm>
          <a:prstGeom prst="corner">
            <a:avLst>
              <a:gd name="adj1" fmla="val 14908"/>
              <a:gd name="adj2" fmla="val 16858"/>
            </a:avLst>
          </a:prstGeom>
          <a:solidFill>
            <a:srgbClr val="2D3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fr-FR" sz="3599">
              <a:solidFill>
                <a:prstClr val="white"/>
              </a:solidFill>
              <a:latin typeface="Calibri" panose="020F0502020204030204"/>
            </a:endParaRPr>
          </a:p>
        </p:txBody>
      </p:sp>
      <p:sp>
        <p:nvSpPr>
          <p:cNvPr id="30" name="Forme en L 29">
            <a:extLst>
              <a:ext uri="{FF2B5EF4-FFF2-40B4-BE49-F238E27FC236}">
                <a16:creationId xmlns:a16="http://schemas.microsoft.com/office/drawing/2014/main" id="{19A556BF-DEA1-411C-B297-1C8C596D51EC}"/>
              </a:ext>
            </a:extLst>
          </p:cNvPr>
          <p:cNvSpPr/>
          <p:nvPr/>
        </p:nvSpPr>
        <p:spPr>
          <a:xfrm rot="16200000">
            <a:off x="23250121" y="12754531"/>
            <a:ext cx="719813" cy="719813"/>
          </a:xfrm>
          <a:prstGeom prst="corner">
            <a:avLst>
              <a:gd name="adj1" fmla="val 14908"/>
              <a:gd name="adj2" fmla="val 16858"/>
            </a:avLst>
          </a:prstGeom>
          <a:solidFill>
            <a:srgbClr val="2D3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fr-FR" sz="3599">
              <a:solidFill>
                <a:prstClr val="white"/>
              </a:solidFill>
              <a:latin typeface="Calibri" panose="020F0502020204030204"/>
            </a:endParaRPr>
          </a:p>
        </p:txBody>
      </p:sp>
    </p:spTree>
    <p:extLst>
      <p:ext uri="{BB962C8B-B14F-4D97-AF65-F5344CB8AC3E}">
        <p14:creationId xmlns:p14="http://schemas.microsoft.com/office/powerpoint/2010/main" val="1112739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D323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6AFA4C-4A3E-476C-9176-0DE045278196}"/>
              </a:ext>
            </a:extLst>
          </p:cNvPr>
          <p:cNvSpPr/>
          <p:nvPr/>
        </p:nvSpPr>
        <p:spPr>
          <a:xfrm>
            <a:off x="0" y="10248903"/>
            <a:ext cx="24377650" cy="3465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defRPr/>
            </a:pPr>
            <a:endParaRPr lang="fr-FR" sz="3599">
              <a:solidFill>
                <a:prstClr val="white"/>
              </a:solidFill>
              <a:latin typeface="Calibri" panose="020F0502020204030204"/>
            </a:endParaRPr>
          </a:p>
        </p:txBody>
      </p:sp>
      <p:sp>
        <p:nvSpPr>
          <p:cNvPr id="3" name="Rectangle 2"/>
          <p:cNvSpPr/>
          <p:nvPr/>
        </p:nvSpPr>
        <p:spPr>
          <a:xfrm>
            <a:off x="10798863" y="11022871"/>
            <a:ext cx="11173090" cy="1735411"/>
          </a:xfrm>
          <a:prstGeom prst="rect">
            <a:avLst/>
          </a:prstGeom>
        </p:spPr>
        <p:txBody>
          <a:bodyPr wrap="square">
            <a:spAutoFit/>
          </a:bodyPr>
          <a:lstStyle/>
          <a:p>
            <a:pPr defTabSz="1828343">
              <a:lnSpc>
                <a:spcPct val="110000"/>
              </a:lnSpc>
              <a:defRPr/>
            </a:pPr>
            <a:r>
              <a:rPr lang="fr-FR" sz="3199" dirty="0">
                <a:solidFill>
                  <a:srgbClr val="2D3234"/>
                </a:solidFill>
                <a:latin typeface="Arial Narrow" charset="0"/>
                <a:ea typeface="Arial Narrow" charset="0"/>
                <a:cs typeface="Arial Narrow" charset="0"/>
              </a:rPr>
              <a:t>75 rue Président Edouard Herriot - City Work - 69002 LYON</a:t>
            </a:r>
          </a:p>
          <a:p>
            <a:pPr defTabSz="1828343">
              <a:lnSpc>
                <a:spcPct val="110000"/>
              </a:lnSpc>
              <a:defRPr/>
            </a:pPr>
            <a:r>
              <a:rPr lang="fr-FR" sz="3199" dirty="0">
                <a:solidFill>
                  <a:srgbClr val="2D3234"/>
                </a:solidFill>
                <a:latin typeface="Arial Narrow" charset="0"/>
                <a:ea typeface="Arial Narrow" charset="0"/>
                <a:cs typeface="Arial Narrow" charset="0"/>
              </a:rPr>
              <a:t>30 Avenue Général Leclerc - Le Saxo  - 38200 VIENNE</a:t>
            </a:r>
          </a:p>
          <a:p>
            <a:pPr defTabSz="1828343">
              <a:lnSpc>
                <a:spcPct val="110000"/>
              </a:lnSpc>
              <a:defRPr/>
            </a:pPr>
            <a:r>
              <a:rPr lang="fr-FR" sz="3599" dirty="0">
                <a:solidFill>
                  <a:srgbClr val="2D3234"/>
                </a:solidFill>
                <a:latin typeface="Arial Narrow" charset="0"/>
                <a:ea typeface="Arial Narrow" charset="0"/>
                <a:cs typeface="Arial Narrow" charset="0"/>
              </a:rPr>
              <a:t>04 81 65 18 19  - </a:t>
            </a:r>
            <a:r>
              <a:rPr lang="fr-FR" sz="3599" dirty="0">
                <a:solidFill>
                  <a:srgbClr val="2D3234"/>
                </a:solidFill>
                <a:latin typeface="Arial Narrow" charset="0"/>
                <a:ea typeface="Arial Narrow" charset="0"/>
                <a:cs typeface="Arial Narrow" charset="0"/>
                <a:hlinkClick r:id="rId3">
                  <a:extLst>
                    <a:ext uri="{A12FA001-AC4F-418D-AE19-62706E023703}">
                      <ahyp:hlinkClr xmlns:ahyp="http://schemas.microsoft.com/office/drawing/2018/hyperlinkcolor" val="tx"/>
                    </a:ext>
                  </a:extLst>
                </a:hlinkClick>
              </a:rPr>
              <a:t>www.limmobiliaire.fr</a:t>
            </a:r>
            <a:endParaRPr lang="fr-FR" sz="3599" dirty="0">
              <a:solidFill>
                <a:srgbClr val="2D3234"/>
              </a:solidFill>
              <a:latin typeface="Arial Narrow" charset="0"/>
              <a:ea typeface="Arial Narrow" charset="0"/>
              <a:cs typeface="Arial Narrow" charset="0"/>
            </a:endParaRPr>
          </a:p>
        </p:txBody>
      </p:sp>
      <p:sp>
        <p:nvSpPr>
          <p:cNvPr id="10" name="Rectangle 9"/>
          <p:cNvSpPr/>
          <p:nvPr/>
        </p:nvSpPr>
        <p:spPr>
          <a:xfrm>
            <a:off x="1180588" y="2709995"/>
            <a:ext cx="21966396" cy="6719532"/>
          </a:xfrm>
          <a:prstGeom prst="rect">
            <a:avLst/>
          </a:prstGeom>
        </p:spPr>
        <p:txBody>
          <a:bodyPr wrap="square">
            <a:spAutoFit/>
          </a:bodyPr>
          <a:lstStyle/>
          <a:p>
            <a:pPr algn="just" defTabSz="1828343">
              <a:lnSpc>
                <a:spcPct val="150000"/>
              </a:lnSpc>
              <a:defRPr/>
            </a:pPr>
            <a:r>
              <a:rPr lang="fr-FR" sz="3199" dirty="0">
                <a:solidFill>
                  <a:srgbClr val="FFFFFF"/>
                </a:solidFill>
                <a:latin typeface="Arial Narrow" charset="0"/>
                <a:ea typeface="Arial Narrow" charset="0"/>
                <a:cs typeface="Arial Narrow" charset="0"/>
              </a:rPr>
              <a:t>DOSSIER UNIQUE ET ACCOMPAGNEMENT PERSONNALISÉ</a:t>
            </a:r>
          </a:p>
          <a:p>
            <a:pPr algn="just" defTabSz="1828343">
              <a:defRPr/>
            </a:pPr>
            <a:r>
              <a:rPr lang="fr-FR" sz="1000" b="1" dirty="0">
                <a:solidFill>
                  <a:srgbClr val="F39500"/>
                </a:solidFill>
                <a:latin typeface="Arial Narrow" charset="0"/>
                <a:ea typeface="Arial Narrow" charset="0"/>
                <a:cs typeface="Arial Narrow" charset="0"/>
              </a:rPr>
              <a:t> </a:t>
            </a:r>
            <a:endParaRPr lang="fr-FR" sz="1000" dirty="0">
              <a:solidFill>
                <a:srgbClr val="F39500"/>
              </a:solidFill>
              <a:latin typeface="Arial Narrow" charset="0"/>
              <a:ea typeface="Arial Narrow" charset="0"/>
              <a:cs typeface="Arial Narrow" charset="0"/>
            </a:endParaRPr>
          </a:p>
          <a:p>
            <a:pPr marL="571357" indent="-571357" algn="just" defTabSz="1828343">
              <a:lnSpc>
                <a:spcPct val="110000"/>
              </a:lnSpc>
              <a:buClr>
                <a:srgbClr val="F39500"/>
              </a:buClr>
              <a:buFont typeface="Calibri" panose="020F0502020204030204" pitchFamily="34" charset="0"/>
              <a:buChar char="+"/>
              <a:defRPr/>
            </a:pPr>
            <a:r>
              <a:rPr lang="fr-FR" sz="3199" dirty="0">
                <a:solidFill>
                  <a:srgbClr val="F39500"/>
                </a:solidFill>
                <a:latin typeface="Arial Narrow" charset="0"/>
                <a:ea typeface="Arial Narrow" charset="0"/>
                <a:cs typeface="Arial Narrow" charset="0"/>
              </a:rPr>
              <a:t>Présentation et supports adaptés à votre bien afin de le valoriser au mieux </a:t>
            </a:r>
            <a:r>
              <a:rPr lang="fr-FR" sz="3199" dirty="0">
                <a:solidFill>
                  <a:prstClr val="white"/>
                </a:solidFill>
                <a:latin typeface="Arial Narrow" charset="0"/>
                <a:ea typeface="Arial Narrow" charset="0"/>
                <a:cs typeface="Arial Narrow" charset="0"/>
              </a:rPr>
              <a:t>: annonces, création de brochures, site internet, panneaux sur site.</a:t>
            </a:r>
          </a:p>
          <a:p>
            <a:pPr marL="571357" indent="-571357" algn="just" defTabSz="1828343">
              <a:lnSpc>
                <a:spcPct val="110000"/>
              </a:lnSpc>
              <a:buClr>
                <a:srgbClr val="F39500"/>
              </a:buClr>
              <a:buFont typeface="Calibri" panose="020F0502020204030204" pitchFamily="34" charset="0"/>
              <a:buChar char="+"/>
              <a:defRPr/>
            </a:pPr>
            <a:r>
              <a:rPr lang="fr-FR" sz="3199" dirty="0">
                <a:solidFill>
                  <a:srgbClr val="F39500"/>
                </a:solidFill>
                <a:latin typeface="Arial Narrow" charset="0"/>
                <a:ea typeface="Arial Narrow" charset="0"/>
                <a:cs typeface="Arial Narrow" charset="0"/>
              </a:rPr>
              <a:t>Prospection terrain et téléphonique personnalisées.</a:t>
            </a:r>
          </a:p>
          <a:p>
            <a:pPr marL="571357" indent="-571357" algn="just" defTabSz="1828343">
              <a:lnSpc>
                <a:spcPct val="110000"/>
              </a:lnSpc>
              <a:buClr>
                <a:srgbClr val="F39500"/>
              </a:buClr>
              <a:buFont typeface="Calibri" panose="020F0502020204030204" pitchFamily="34" charset="0"/>
              <a:buChar char="+"/>
              <a:defRPr/>
            </a:pPr>
            <a:r>
              <a:rPr lang="fr-FR" sz="3199" dirty="0">
                <a:solidFill>
                  <a:srgbClr val="F39500"/>
                </a:solidFill>
                <a:latin typeface="Arial Narrow" charset="0"/>
                <a:ea typeface="Arial Narrow" charset="0"/>
                <a:cs typeface="Arial Narrow" charset="0"/>
              </a:rPr>
              <a:t>Recherche spécifique </a:t>
            </a:r>
            <a:r>
              <a:rPr lang="fr-FR" sz="3199" dirty="0">
                <a:solidFill>
                  <a:prstClr val="white"/>
                </a:solidFill>
                <a:latin typeface="Arial Narrow" charset="0"/>
                <a:ea typeface="Arial Narrow" charset="0"/>
                <a:cs typeface="Arial Narrow" charset="0"/>
              </a:rPr>
              <a:t>d’utilisateurs pouvant correspondre à la reprise de vos locaux.</a:t>
            </a:r>
          </a:p>
          <a:p>
            <a:pPr marL="571357" indent="-571357" algn="just" defTabSz="1828343">
              <a:lnSpc>
                <a:spcPct val="110000"/>
              </a:lnSpc>
              <a:buClr>
                <a:srgbClr val="F39500"/>
              </a:buClr>
              <a:buFont typeface="Calibri" panose="020F0502020204030204" pitchFamily="34" charset="0"/>
              <a:buChar char="+"/>
              <a:defRPr/>
            </a:pPr>
            <a:r>
              <a:rPr lang="fr-FR" sz="3199" dirty="0">
                <a:solidFill>
                  <a:prstClr val="white"/>
                </a:solidFill>
                <a:latin typeface="Arial Narrow" charset="0"/>
                <a:ea typeface="Arial Narrow" charset="0"/>
                <a:cs typeface="Arial Narrow" charset="0"/>
              </a:rPr>
              <a:t>Communication de nos démarches par le biais de </a:t>
            </a:r>
            <a:r>
              <a:rPr lang="fr-FR" sz="3199" dirty="0" err="1">
                <a:solidFill>
                  <a:srgbClr val="F39500"/>
                </a:solidFill>
                <a:latin typeface="Arial Narrow" charset="0"/>
                <a:ea typeface="Arial Narrow" charset="0"/>
                <a:cs typeface="Arial Narrow" charset="0"/>
              </a:rPr>
              <a:t>reporting</a:t>
            </a:r>
            <a:r>
              <a:rPr lang="fr-FR" sz="3199" dirty="0">
                <a:solidFill>
                  <a:srgbClr val="F39500"/>
                </a:solidFill>
                <a:latin typeface="Arial Narrow" charset="0"/>
                <a:ea typeface="Arial Narrow" charset="0"/>
                <a:cs typeface="Arial Narrow" charset="0"/>
              </a:rPr>
              <a:t> réguliers</a:t>
            </a:r>
            <a:r>
              <a:rPr lang="fr-FR" sz="3199" dirty="0">
                <a:solidFill>
                  <a:prstClr val="white"/>
                </a:solidFill>
                <a:latin typeface="Arial Narrow" charset="0"/>
                <a:ea typeface="Arial Narrow" charset="0"/>
                <a:cs typeface="Arial Narrow" charset="0"/>
              </a:rPr>
              <a:t> (dès la prise de mandat).</a:t>
            </a:r>
          </a:p>
          <a:p>
            <a:pPr marL="571357" indent="-571357" algn="just" defTabSz="1828343">
              <a:lnSpc>
                <a:spcPct val="110000"/>
              </a:lnSpc>
              <a:buClr>
                <a:srgbClr val="F39500"/>
              </a:buClr>
              <a:buFont typeface="Calibri" panose="020F0502020204030204" pitchFamily="34" charset="0"/>
              <a:buChar char="+"/>
              <a:defRPr/>
            </a:pPr>
            <a:r>
              <a:rPr lang="fr-FR" sz="3199" dirty="0">
                <a:solidFill>
                  <a:srgbClr val="F39500"/>
                </a:solidFill>
                <a:latin typeface="Arial Narrow" charset="0"/>
                <a:ea typeface="Arial Narrow" charset="0"/>
                <a:cs typeface="Arial Narrow" charset="0"/>
              </a:rPr>
              <a:t>Relation de proximité </a:t>
            </a:r>
            <a:r>
              <a:rPr lang="fr-FR" sz="3199" dirty="0">
                <a:solidFill>
                  <a:prstClr val="white"/>
                </a:solidFill>
                <a:latin typeface="Arial Narrow" charset="0"/>
                <a:ea typeface="Arial Narrow" charset="0"/>
                <a:cs typeface="Arial Narrow" charset="0"/>
              </a:rPr>
              <a:t>et disponibilité de notre équipe</a:t>
            </a:r>
          </a:p>
          <a:p>
            <a:pPr marL="571357" indent="-571357" algn="just" defTabSz="1828343">
              <a:buClr>
                <a:srgbClr val="F39500"/>
              </a:buClr>
              <a:buFont typeface="Calibri" panose="020F0502020204030204" pitchFamily="34" charset="0"/>
              <a:buChar char="+"/>
              <a:defRPr/>
            </a:pPr>
            <a:endParaRPr lang="fr-FR" sz="3599" dirty="0">
              <a:solidFill>
                <a:prstClr val="white"/>
              </a:solidFill>
              <a:latin typeface="Arial Narrow" charset="0"/>
              <a:ea typeface="Arial Narrow" charset="0"/>
              <a:cs typeface="Arial Narrow" charset="0"/>
            </a:endParaRPr>
          </a:p>
          <a:p>
            <a:pPr algn="just" defTabSz="1828343">
              <a:lnSpc>
                <a:spcPct val="150000"/>
              </a:lnSpc>
              <a:buClr>
                <a:srgbClr val="F39500"/>
              </a:buClr>
              <a:defRPr/>
            </a:pPr>
            <a:r>
              <a:rPr lang="fr-FR" sz="3199" dirty="0">
                <a:solidFill>
                  <a:srgbClr val="FFFFFF"/>
                </a:solidFill>
                <a:latin typeface="Arial Narrow" charset="0"/>
                <a:ea typeface="Arial Narrow" charset="0"/>
                <a:cs typeface="Arial Narrow" charset="0"/>
              </a:rPr>
              <a:t>VISITE ET NEGOCIATION ADAPTÉES AU PROFIL DU CLIENT</a:t>
            </a:r>
            <a:endParaRPr lang="fr-FR" sz="3199" dirty="0">
              <a:solidFill>
                <a:srgbClr val="F39500"/>
              </a:solidFill>
              <a:latin typeface="Arial Narrow" charset="0"/>
              <a:ea typeface="Arial Narrow" charset="0"/>
              <a:cs typeface="Arial Narrow" charset="0"/>
            </a:endParaRPr>
          </a:p>
          <a:p>
            <a:pPr algn="just" defTabSz="1828343">
              <a:buClr>
                <a:srgbClr val="F39500"/>
              </a:buClr>
              <a:defRPr/>
            </a:pPr>
            <a:endParaRPr lang="fr-FR" sz="1000" b="1" dirty="0">
              <a:solidFill>
                <a:srgbClr val="F39500"/>
              </a:solidFill>
              <a:latin typeface="Arial Narrow" charset="0"/>
              <a:ea typeface="Arial Narrow" charset="0"/>
              <a:cs typeface="Arial Narrow" charset="0"/>
            </a:endParaRPr>
          </a:p>
          <a:p>
            <a:pPr marL="571357" indent="-571357" algn="just" defTabSz="1828343">
              <a:lnSpc>
                <a:spcPct val="110000"/>
              </a:lnSpc>
              <a:buClr>
                <a:srgbClr val="F39500"/>
              </a:buClr>
              <a:buFont typeface="Cordia New" panose="020B0304020202020204" pitchFamily="34" charset="-34"/>
              <a:buChar char="+"/>
              <a:defRPr/>
            </a:pPr>
            <a:r>
              <a:rPr lang="fr-FR" sz="3199" dirty="0">
                <a:solidFill>
                  <a:srgbClr val="F39500"/>
                </a:solidFill>
                <a:latin typeface="Arial Narrow" charset="0"/>
                <a:ea typeface="Arial Narrow" charset="0"/>
                <a:cs typeface="Arial Narrow" charset="0"/>
              </a:rPr>
              <a:t>Réactivité</a:t>
            </a:r>
            <a:r>
              <a:rPr lang="fr-FR" sz="3199" dirty="0">
                <a:solidFill>
                  <a:prstClr val="white"/>
                </a:solidFill>
                <a:latin typeface="Arial Narrow" charset="0"/>
                <a:ea typeface="Arial Narrow" charset="0"/>
                <a:cs typeface="Arial Narrow" charset="0"/>
              </a:rPr>
              <a:t> est le mot d’ordre pour répondre aux demandes afin d’identifier les besoins et de planifier au plus vite des visites de sites.</a:t>
            </a:r>
          </a:p>
          <a:p>
            <a:pPr marL="571357" indent="-571357" algn="just" defTabSz="1828343">
              <a:lnSpc>
                <a:spcPct val="110000"/>
              </a:lnSpc>
              <a:buClr>
                <a:srgbClr val="F39500"/>
              </a:buClr>
              <a:buFont typeface="Cordia New" panose="020B0304020202020204" pitchFamily="34" charset="-34"/>
              <a:buChar char="+"/>
              <a:defRPr/>
            </a:pPr>
            <a:r>
              <a:rPr lang="fr-FR" sz="3199" dirty="0">
                <a:solidFill>
                  <a:srgbClr val="F39500"/>
                </a:solidFill>
                <a:latin typeface="Arial Narrow" charset="0"/>
                <a:ea typeface="Arial Narrow" charset="0"/>
                <a:cs typeface="Arial Narrow" charset="0"/>
              </a:rPr>
              <a:t>Relances régulières </a:t>
            </a:r>
            <a:r>
              <a:rPr lang="fr-FR" sz="3199" dirty="0">
                <a:solidFill>
                  <a:srgbClr val="FFFFFF"/>
                </a:solidFill>
                <a:latin typeface="Arial Narrow" charset="0"/>
                <a:ea typeface="Arial Narrow" charset="0"/>
                <a:cs typeface="Arial Narrow" charset="0"/>
              </a:rPr>
              <a:t>de</a:t>
            </a:r>
            <a:r>
              <a:rPr lang="fr-FR" sz="3199" dirty="0">
                <a:solidFill>
                  <a:srgbClr val="F39500"/>
                </a:solidFill>
                <a:latin typeface="Arial Narrow" charset="0"/>
                <a:ea typeface="Arial Narrow" charset="0"/>
                <a:cs typeface="Arial Narrow" charset="0"/>
              </a:rPr>
              <a:t> </a:t>
            </a:r>
            <a:r>
              <a:rPr lang="fr-FR" sz="3199" dirty="0">
                <a:solidFill>
                  <a:prstClr val="white"/>
                </a:solidFill>
                <a:latin typeface="Arial Narrow" charset="0"/>
                <a:ea typeface="Arial Narrow" charset="0"/>
                <a:cs typeface="Arial Narrow" charset="0"/>
              </a:rPr>
              <a:t>nos clients afin de suivre l’état d’avancement de leurs projets.</a:t>
            </a:r>
          </a:p>
          <a:p>
            <a:pPr marL="571357" indent="-571357" algn="just" defTabSz="1828343">
              <a:lnSpc>
                <a:spcPct val="110000"/>
              </a:lnSpc>
              <a:buClr>
                <a:srgbClr val="F39500"/>
              </a:buClr>
              <a:buFont typeface="Cordia New" panose="020B0304020202020204" pitchFamily="34" charset="-34"/>
              <a:buChar char="+"/>
              <a:defRPr/>
            </a:pPr>
            <a:r>
              <a:rPr lang="fr-FR" sz="3199" dirty="0">
                <a:solidFill>
                  <a:srgbClr val="F39500"/>
                </a:solidFill>
                <a:latin typeface="Arial Narrow" charset="0"/>
                <a:ea typeface="Arial Narrow" charset="0"/>
                <a:cs typeface="Arial Narrow" charset="0"/>
              </a:rPr>
              <a:t>Maitrise </a:t>
            </a:r>
            <a:r>
              <a:rPr lang="fr-FR" sz="3199" dirty="0">
                <a:solidFill>
                  <a:prstClr val="white"/>
                </a:solidFill>
                <a:latin typeface="Arial Narrow" charset="0"/>
                <a:ea typeface="Arial Narrow" charset="0"/>
                <a:cs typeface="Arial Narrow" charset="0"/>
              </a:rPr>
              <a:t>de la négociation financière, technique et juridique.</a:t>
            </a:r>
          </a:p>
        </p:txBody>
      </p:sp>
      <p:sp>
        <p:nvSpPr>
          <p:cNvPr id="7" name="ZoneTexte 6">
            <a:extLst>
              <a:ext uri="{FF2B5EF4-FFF2-40B4-BE49-F238E27FC236}">
                <a16:creationId xmlns:a16="http://schemas.microsoft.com/office/drawing/2014/main" id="{9164291A-DB7C-473D-86BF-CDECF7E17A8A}"/>
              </a:ext>
            </a:extLst>
          </p:cNvPr>
          <p:cNvSpPr txBox="1"/>
          <p:nvPr/>
        </p:nvSpPr>
        <p:spPr>
          <a:xfrm>
            <a:off x="1080154" y="1022612"/>
            <a:ext cx="7066358" cy="1076898"/>
          </a:xfrm>
          <a:prstGeom prst="rect">
            <a:avLst/>
          </a:prstGeom>
          <a:noFill/>
        </p:spPr>
        <p:txBody>
          <a:bodyPr wrap="none" rtlCol="0">
            <a:spAutoFit/>
          </a:bodyPr>
          <a:lstStyle/>
          <a:p>
            <a:pPr defTabSz="1828343">
              <a:defRPr/>
            </a:pPr>
            <a:r>
              <a:rPr lang="fr-FR" sz="6398" dirty="0">
                <a:solidFill>
                  <a:srgbClr val="F39500"/>
                </a:solidFill>
                <a:latin typeface="Arial Narrow" panose="020B0606020202030204" pitchFamily="34" charset="0"/>
              </a:rPr>
              <a:t>NOS ENGAGEMENTS</a:t>
            </a:r>
          </a:p>
        </p:txBody>
      </p:sp>
      <p:cxnSp>
        <p:nvCxnSpPr>
          <p:cNvPr id="8" name="Connecteur droit 7">
            <a:extLst>
              <a:ext uri="{FF2B5EF4-FFF2-40B4-BE49-F238E27FC236}">
                <a16:creationId xmlns:a16="http://schemas.microsoft.com/office/drawing/2014/main" id="{838B12A3-31D7-40B5-BFAA-5091303D9681}"/>
              </a:ext>
            </a:extLst>
          </p:cNvPr>
          <p:cNvCxnSpPr/>
          <p:nvPr/>
        </p:nvCxnSpPr>
        <p:spPr>
          <a:xfrm>
            <a:off x="6171327" y="2181456"/>
            <a:ext cx="1867480" cy="1580"/>
          </a:xfrm>
          <a:prstGeom prst="line">
            <a:avLst/>
          </a:prstGeom>
          <a:ln w="28575">
            <a:solidFill>
              <a:srgbClr val="F39500"/>
            </a:solidFill>
          </a:ln>
        </p:spPr>
        <p:style>
          <a:lnRef idx="3">
            <a:schemeClr val="accent2"/>
          </a:lnRef>
          <a:fillRef idx="0">
            <a:schemeClr val="accent2"/>
          </a:fillRef>
          <a:effectRef idx="2">
            <a:schemeClr val="accent2"/>
          </a:effectRef>
          <a:fontRef idx="minor">
            <a:schemeClr val="tx1"/>
          </a:fontRef>
        </p:style>
      </p:cxnSp>
      <p:sp>
        <p:nvSpPr>
          <p:cNvPr id="9" name="Forme en L 8">
            <a:extLst>
              <a:ext uri="{FF2B5EF4-FFF2-40B4-BE49-F238E27FC236}">
                <a16:creationId xmlns:a16="http://schemas.microsoft.com/office/drawing/2014/main" id="{7F54E953-0AEE-4821-97D1-D857EF7B099C}"/>
              </a:ext>
            </a:extLst>
          </p:cNvPr>
          <p:cNvSpPr/>
          <p:nvPr/>
        </p:nvSpPr>
        <p:spPr>
          <a:xfrm rot="5400000">
            <a:off x="720248" y="629982"/>
            <a:ext cx="719813" cy="719813"/>
          </a:xfrm>
          <a:prstGeom prst="corner">
            <a:avLst>
              <a:gd name="adj1" fmla="val 14908"/>
              <a:gd name="adj2" fmla="val 1685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defRPr/>
            </a:pPr>
            <a:endParaRPr lang="fr-FR" sz="3599">
              <a:solidFill>
                <a:prstClr val="white"/>
              </a:solidFill>
              <a:latin typeface="Calibri" panose="020F0502020204030204"/>
            </a:endParaRPr>
          </a:p>
        </p:txBody>
      </p:sp>
      <p:sp>
        <p:nvSpPr>
          <p:cNvPr id="12" name="Forme en L 11">
            <a:extLst>
              <a:ext uri="{FF2B5EF4-FFF2-40B4-BE49-F238E27FC236}">
                <a16:creationId xmlns:a16="http://schemas.microsoft.com/office/drawing/2014/main" id="{28468A43-2785-4237-AA37-BD434D4EFC45}"/>
              </a:ext>
            </a:extLst>
          </p:cNvPr>
          <p:cNvSpPr/>
          <p:nvPr/>
        </p:nvSpPr>
        <p:spPr>
          <a:xfrm rot="16200000">
            <a:off x="22890215" y="12500186"/>
            <a:ext cx="719813" cy="719813"/>
          </a:xfrm>
          <a:prstGeom prst="corner">
            <a:avLst>
              <a:gd name="adj1" fmla="val 14908"/>
              <a:gd name="adj2" fmla="val 16858"/>
            </a:avLst>
          </a:prstGeom>
          <a:solidFill>
            <a:srgbClr val="2D3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defRPr/>
            </a:pPr>
            <a:endParaRPr lang="fr-FR" sz="3599">
              <a:solidFill>
                <a:prstClr val="white"/>
              </a:solidFill>
              <a:latin typeface="Calibri" panose="020F0502020204030204"/>
            </a:endParaRPr>
          </a:p>
        </p:txBody>
      </p:sp>
      <p:pic>
        <p:nvPicPr>
          <p:cNvPr id="2" name="Image 1">
            <a:extLst>
              <a:ext uri="{FF2B5EF4-FFF2-40B4-BE49-F238E27FC236}">
                <a16:creationId xmlns:a16="http://schemas.microsoft.com/office/drawing/2014/main" id="{D64515DC-BFFE-4721-AE2D-C5F02C3E392A}"/>
              </a:ext>
            </a:extLst>
          </p:cNvPr>
          <p:cNvPicPr>
            <a:picLocks noChangeAspect="1"/>
          </p:cNvPicPr>
          <p:nvPr/>
        </p:nvPicPr>
        <p:blipFill>
          <a:blip r:embed="rId4"/>
          <a:stretch>
            <a:fillRect/>
          </a:stretch>
        </p:blipFill>
        <p:spPr>
          <a:xfrm>
            <a:off x="1180587" y="10463844"/>
            <a:ext cx="9412920" cy="2945651"/>
          </a:xfrm>
          <a:prstGeom prst="rect">
            <a:avLst/>
          </a:prstGeom>
        </p:spPr>
      </p:pic>
      <p:pic>
        <p:nvPicPr>
          <p:cNvPr id="13" name="Image 12">
            <a:extLst>
              <a:ext uri="{FF2B5EF4-FFF2-40B4-BE49-F238E27FC236}">
                <a16:creationId xmlns:a16="http://schemas.microsoft.com/office/drawing/2014/main" id="{06270555-F371-46FD-BA4E-599DFDBE24D2}"/>
              </a:ext>
            </a:extLst>
          </p:cNvPr>
          <p:cNvPicPr>
            <a:picLocks noChangeAspect="1"/>
          </p:cNvPicPr>
          <p:nvPr/>
        </p:nvPicPr>
        <p:blipFill>
          <a:blip r:embed="rId5"/>
          <a:stretch>
            <a:fillRect/>
          </a:stretch>
        </p:blipFill>
        <p:spPr>
          <a:xfrm>
            <a:off x="17960010" y="547398"/>
            <a:ext cx="5650018" cy="1552112"/>
          </a:xfrm>
          <a:prstGeom prst="rect">
            <a:avLst/>
          </a:prstGeom>
        </p:spPr>
      </p:pic>
    </p:spTree>
    <p:extLst>
      <p:ext uri="{BB962C8B-B14F-4D97-AF65-F5344CB8AC3E}">
        <p14:creationId xmlns:p14="http://schemas.microsoft.com/office/powerpoint/2010/main" val="1718463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AVION_BLEU.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28131" y="482935"/>
            <a:ext cx="3599688" cy="3599688"/>
          </a:xfrm>
          <a:prstGeom prst="rect">
            <a:avLst/>
          </a:prstGeom>
        </p:spPr>
      </p:pic>
      <p:sp>
        <p:nvSpPr>
          <p:cNvPr id="8" name="TextBox 7"/>
          <p:cNvSpPr txBox="1"/>
          <p:nvPr/>
        </p:nvSpPr>
        <p:spPr>
          <a:xfrm>
            <a:off x="2093817" y="3632330"/>
            <a:ext cx="20231100" cy="1378454"/>
          </a:xfrm>
          <a:prstGeom prst="rect">
            <a:avLst/>
          </a:prstGeom>
          <a:noFill/>
        </p:spPr>
        <p:txBody>
          <a:bodyPr wrap="square" lIns="0" tIns="0" rIns="0" bIns="0" numCol="1" spcCol="959784">
            <a:spAutoFit/>
          </a:bodyPr>
          <a:lstStyle/>
          <a:p>
            <a:pPr algn="ctr">
              <a:lnSpc>
                <a:spcPts val="3650"/>
              </a:lnSpc>
            </a:pPr>
            <a:r>
              <a:rPr lang="fr-FR" sz="2500" b="1" dirty="0">
                <a:latin typeface="Raleway Medium"/>
                <a:ea typeface="Raleway Medium"/>
                <a:cs typeface="Raleway Medium"/>
              </a:rPr>
              <a:t>Une implantation dans une région qualitative et au cœur d’une plateforme multimodale aéroportuaire !</a:t>
            </a:r>
          </a:p>
          <a:p>
            <a:pPr algn="ctr">
              <a:lnSpc>
                <a:spcPts val="3650"/>
              </a:lnSpc>
            </a:pPr>
            <a:endParaRPr lang="fr-FR" sz="2500" dirty="0">
              <a:latin typeface="Raleway Medium"/>
              <a:ea typeface="Raleway Medium"/>
              <a:cs typeface="Raleway Medium"/>
            </a:endParaRPr>
          </a:p>
          <a:p>
            <a:pPr algn="ctr">
              <a:lnSpc>
                <a:spcPts val="3650"/>
              </a:lnSpc>
            </a:pPr>
            <a:r>
              <a:rPr lang="fr-FR" sz="2500" dirty="0">
                <a:latin typeface="Raleway Medium"/>
                <a:ea typeface="Raleway Medium"/>
                <a:cs typeface="Raleway Medium"/>
              </a:rPr>
              <a:t>Les atouts de la région Auvergne - Rhône Alpes, pour séduire les entreprises et les investisseurs :</a:t>
            </a:r>
          </a:p>
        </p:txBody>
      </p:sp>
      <p:sp>
        <p:nvSpPr>
          <p:cNvPr id="11" name="Rectangle 10"/>
          <p:cNvSpPr>
            <a:spLocks/>
          </p:cNvSpPr>
          <p:nvPr/>
        </p:nvSpPr>
        <p:spPr bwMode="auto">
          <a:xfrm>
            <a:off x="1995385" y="1890903"/>
            <a:ext cx="20427964"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t" anchorCtr="0">
            <a:spAutoFit/>
          </a:bodyPr>
          <a:lstStyle/>
          <a:p>
            <a:pPr algn="ctr" defTabSz="4572000">
              <a:lnSpc>
                <a:spcPts val="7200"/>
              </a:lnSpc>
            </a:pPr>
            <a:r>
              <a:rPr lang="en-US" sz="6000" b="1" spc="300" dirty="0">
                <a:solidFill>
                  <a:srgbClr val="5AAA86"/>
                </a:solidFill>
                <a:latin typeface="Raleway Black"/>
                <a:ea typeface="Raleway Black"/>
                <a:cs typeface="Raleway Black"/>
                <a:sym typeface="Bebas Neue" charset="0"/>
              </a:rPr>
              <a:t>AUVERGNE-RHÔNE ALPES : </a:t>
            </a:r>
            <a:r>
              <a:rPr lang="en-US" sz="6000" b="1" spc="300" dirty="0">
                <a:solidFill>
                  <a:schemeClr val="tx2"/>
                </a:solidFill>
                <a:latin typeface="Raleway Black"/>
                <a:ea typeface="Raleway Black"/>
                <a:cs typeface="Raleway Black"/>
                <a:sym typeface="Bebas Neue" charset="0"/>
              </a:rPr>
              <a:t>UNE RÉGION ATTRACTIVE</a:t>
            </a:r>
          </a:p>
        </p:txBody>
      </p:sp>
      <p:pic>
        <p:nvPicPr>
          <p:cNvPr id="14" name="Graphique 13" descr="Carte avec repère">
            <a:extLst>
              <a:ext uri="{FF2B5EF4-FFF2-40B4-BE49-F238E27FC236}">
                <a16:creationId xmlns:a16="http://schemas.microsoft.com/office/drawing/2014/main" id="{0371DC47-F3BD-4E01-986C-74CDC96CF7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74183" y="5621332"/>
            <a:ext cx="1247675" cy="1247675"/>
          </a:xfrm>
          <a:prstGeom prst="rect">
            <a:avLst/>
          </a:prstGeom>
        </p:spPr>
      </p:pic>
      <p:sp>
        <p:nvSpPr>
          <p:cNvPr id="15" name="Ellipse 14">
            <a:extLst>
              <a:ext uri="{FF2B5EF4-FFF2-40B4-BE49-F238E27FC236}">
                <a16:creationId xmlns:a16="http://schemas.microsoft.com/office/drawing/2014/main" id="{3E9C5AB6-E42C-4468-A31D-BFE8FE9DE86C}"/>
              </a:ext>
            </a:extLst>
          </p:cNvPr>
          <p:cNvSpPr/>
          <p:nvPr/>
        </p:nvSpPr>
        <p:spPr>
          <a:xfrm>
            <a:off x="4303825" y="5566357"/>
            <a:ext cx="1439625" cy="1439625"/>
          </a:xfrm>
          <a:prstGeom prst="ellipse">
            <a:avLst/>
          </a:prstGeom>
          <a:noFill/>
          <a:ln w="28575">
            <a:solidFill>
              <a:srgbClr val="5AA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fr-FR" sz="3200" dirty="0">
              <a:solidFill>
                <a:schemeClr val="tx1"/>
              </a:solidFill>
              <a:latin typeface="Raleway Light"/>
            </a:endParaRPr>
          </a:p>
        </p:txBody>
      </p:sp>
      <p:sp>
        <p:nvSpPr>
          <p:cNvPr id="16" name="ZoneTexte 15">
            <a:extLst>
              <a:ext uri="{FF2B5EF4-FFF2-40B4-BE49-F238E27FC236}">
                <a16:creationId xmlns:a16="http://schemas.microsoft.com/office/drawing/2014/main" id="{8B82558D-E012-44DD-994E-43A4AB03DFE3}"/>
              </a:ext>
            </a:extLst>
          </p:cNvPr>
          <p:cNvSpPr txBox="1"/>
          <p:nvPr/>
        </p:nvSpPr>
        <p:spPr>
          <a:xfrm>
            <a:off x="16953" y="5509898"/>
            <a:ext cx="4249339" cy="1200329"/>
          </a:xfrm>
          <a:prstGeom prst="rect">
            <a:avLst/>
          </a:prstGeom>
          <a:noFill/>
        </p:spPr>
        <p:txBody>
          <a:bodyPr wrap="square" rtlCol="0">
            <a:spAutoFit/>
          </a:bodyPr>
          <a:lstStyle/>
          <a:p>
            <a:pPr algn="r" defTabSz="1828343"/>
            <a:r>
              <a:rPr lang="fr-FR" sz="2400" dirty="0">
                <a:latin typeface="Raleway Light"/>
              </a:rPr>
              <a:t>Une </a:t>
            </a:r>
            <a:r>
              <a:rPr lang="fr-FR" sz="2400" b="1" dirty="0">
                <a:latin typeface="Raleway Light"/>
              </a:rPr>
              <a:t>position stratégique </a:t>
            </a:r>
            <a:r>
              <a:rPr lang="fr-FR" sz="2400" dirty="0">
                <a:latin typeface="Raleway Light"/>
              </a:rPr>
              <a:t>au cœur de l’Europe et son axe de communication Nord-Sud</a:t>
            </a:r>
          </a:p>
        </p:txBody>
      </p:sp>
      <p:pic>
        <p:nvPicPr>
          <p:cNvPr id="18" name="Graphique 17" descr="Ville">
            <a:extLst>
              <a:ext uri="{FF2B5EF4-FFF2-40B4-BE49-F238E27FC236}">
                <a16:creationId xmlns:a16="http://schemas.microsoft.com/office/drawing/2014/main" id="{1199FD8B-E8A3-43FC-BCFD-AF55162CA8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96793" y="7579627"/>
            <a:ext cx="1278239" cy="1278239"/>
          </a:xfrm>
          <a:prstGeom prst="rect">
            <a:avLst/>
          </a:prstGeom>
        </p:spPr>
      </p:pic>
      <p:sp>
        <p:nvSpPr>
          <p:cNvPr id="19" name="Ellipse 18">
            <a:extLst>
              <a:ext uri="{FF2B5EF4-FFF2-40B4-BE49-F238E27FC236}">
                <a16:creationId xmlns:a16="http://schemas.microsoft.com/office/drawing/2014/main" id="{FE0B8605-D701-488C-8A3A-ECD2B46EA252}"/>
              </a:ext>
            </a:extLst>
          </p:cNvPr>
          <p:cNvSpPr/>
          <p:nvPr/>
        </p:nvSpPr>
        <p:spPr>
          <a:xfrm>
            <a:off x="4316100" y="7537606"/>
            <a:ext cx="1439625" cy="1439625"/>
          </a:xfrm>
          <a:prstGeom prst="ellipse">
            <a:avLst/>
          </a:prstGeom>
          <a:noFill/>
          <a:ln w="28575">
            <a:solidFill>
              <a:srgbClr val="5AA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fr-FR" sz="3200" dirty="0">
              <a:solidFill>
                <a:schemeClr val="tx1"/>
              </a:solidFill>
              <a:latin typeface="Raleway Light"/>
            </a:endParaRPr>
          </a:p>
        </p:txBody>
      </p:sp>
      <p:pic>
        <p:nvPicPr>
          <p:cNvPr id="21" name="Graphique 20" descr="Usine">
            <a:extLst>
              <a:ext uri="{FF2B5EF4-FFF2-40B4-BE49-F238E27FC236}">
                <a16:creationId xmlns:a16="http://schemas.microsoft.com/office/drawing/2014/main" id="{79C49B25-E6E7-4672-9FB8-E461D3CB38C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382634" y="12017295"/>
            <a:ext cx="1364559" cy="1364559"/>
          </a:xfrm>
          <a:prstGeom prst="rect">
            <a:avLst/>
          </a:prstGeom>
        </p:spPr>
      </p:pic>
      <p:sp>
        <p:nvSpPr>
          <p:cNvPr id="22" name="Ellipse 21">
            <a:extLst>
              <a:ext uri="{FF2B5EF4-FFF2-40B4-BE49-F238E27FC236}">
                <a16:creationId xmlns:a16="http://schemas.microsoft.com/office/drawing/2014/main" id="{892733CD-6C76-41E2-8507-02D2220CBBC0}"/>
              </a:ext>
            </a:extLst>
          </p:cNvPr>
          <p:cNvSpPr/>
          <p:nvPr/>
        </p:nvSpPr>
        <p:spPr>
          <a:xfrm>
            <a:off x="12307568" y="12044000"/>
            <a:ext cx="1439625" cy="1439625"/>
          </a:xfrm>
          <a:prstGeom prst="ellipse">
            <a:avLst/>
          </a:prstGeom>
          <a:noFill/>
          <a:ln w="28575">
            <a:solidFill>
              <a:srgbClr val="5AA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fr-FR" sz="3200" dirty="0">
              <a:solidFill>
                <a:schemeClr val="tx1"/>
              </a:solidFill>
              <a:latin typeface="Raleway Light"/>
            </a:endParaRPr>
          </a:p>
        </p:txBody>
      </p:sp>
      <p:pic>
        <p:nvPicPr>
          <p:cNvPr id="24" name="Graphique 23" descr="Tendance à la hausse">
            <a:extLst>
              <a:ext uri="{FF2B5EF4-FFF2-40B4-BE49-F238E27FC236}">
                <a16:creationId xmlns:a16="http://schemas.microsoft.com/office/drawing/2014/main" id="{D35DC485-2D28-4F0A-940C-EF4F3F271A9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08283" y="7610187"/>
            <a:ext cx="1294465" cy="1294465"/>
          </a:xfrm>
          <a:prstGeom prst="rect">
            <a:avLst/>
          </a:prstGeom>
        </p:spPr>
      </p:pic>
      <p:sp>
        <p:nvSpPr>
          <p:cNvPr id="25" name="Ellipse 24">
            <a:extLst>
              <a:ext uri="{FF2B5EF4-FFF2-40B4-BE49-F238E27FC236}">
                <a16:creationId xmlns:a16="http://schemas.microsoft.com/office/drawing/2014/main" id="{49B1BB6F-486E-4683-82EB-6BD9D6C0759A}"/>
              </a:ext>
            </a:extLst>
          </p:cNvPr>
          <p:cNvSpPr/>
          <p:nvPr/>
        </p:nvSpPr>
        <p:spPr>
          <a:xfrm>
            <a:off x="6235704" y="7537608"/>
            <a:ext cx="1439625" cy="1439625"/>
          </a:xfrm>
          <a:prstGeom prst="ellipse">
            <a:avLst/>
          </a:prstGeom>
          <a:noFill/>
          <a:ln w="28575">
            <a:solidFill>
              <a:srgbClr val="5AA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fr-FR" sz="3200" dirty="0">
              <a:solidFill>
                <a:schemeClr val="tx1"/>
              </a:solidFill>
              <a:latin typeface="Raleway Light"/>
            </a:endParaRPr>
          </a:p>
        </p:txBody>
      </p:sp>
      <p:sp>
        <p:nvSpPr>
          <p:cNvPr id="26" name="ZoneTexte 25">
            <a:extLst>
              <a:ext uri="{FF2B5EF4-FFF2-40B4-BE49-F238E27FC236}">
                <a16:creationId xmlns:a16="http://schemas.microsoft.com/office/drawing/2014/main" id="{CD2D44BA-5859-4C08-9D56-4EDF03F5CD44}"/>
              </a:ext>
            </a:extLst>
          </p:cNvPr>
          <p:cNvSpPr txBox="1"/>
          <p:nvPr/>
        </p:nvSpPr>
        <p:spPr>
          <a:xfrm>
            <a:off x="7681813" y="7571555"/>
            <a:ext cx="3771614" cy="1200329"/>
          </a:xfrm>
          <a:prstGeom prst="rect">
            <a:avLst/>
          </a:prstGeom>
          <a:noFill/>
        </p:spPr>
        <p:txBody>
          <a:bodyPr wrap="square" rtlCol="0">
            <a:spAutoFit/>
          </a:bodyPr>
          <a:lstStyle/>
          <a:p>
            <a:pPr defTabSz="1828343"/>
            <a:r>
              <a:rPr lang="fr-FR" sz="2400" b="1" dirty="0">
                <a:latin typeface="Raleway Light"/>
              </a:rPr>
              <a:t>2</a:t>
            </a:r>
            <a:r>
              <a:rPr lang="fr-FR" sz="2400" b="1" baseline="30000" dirty="0">
                <a:latin typeface="Raleway Light"/>
              </a:rPr>
              <a:t>e</a:t>
            </a:r>
            <a:r>
              <a:rPr lang="fr-FR" sz="2400" b="1" dirty="0">
                <a:latin typeface="Raleway Light"/>
              </a:rPr>
              <a:t> région économique </a:t>
            </a:r>
            <a:r>
              <a:rPr lang="fr-FR" sz="2400" dirty="0">
                <a:latin typeface="Raleway Light"/>
              </a:rPr>
              <a:t>de France  (11,4% </a:t>
            </a:r>
          </a:p>
          <a:p>
            <a:pPr defTabSz="1828343"/>
            <a:r>
              <a:rPr lang="fr-FR" sz="2400" dirty="0">
                <a:latin typeface="Raleway Light"/>
              </a:rPr>
              <a:t>des importations)</a:t>
            </a:r>
          </a:p>
        </p:txBody>
      </p:sp>
      <p:sp>
        <p:nvSpPr>
          <p:cNvPr id="27" name="ZoneTexte 26">
            <a:extLst>
              <a:ext uri="{FF2B5EF4-FFF2-40B4-BE49-F238E27FC236}">
                <a16:creationId xmlns:a16="http://schemas.microsoft.com/office/drawing/2014/main" id="{04820346-393F-47E6-97E0-8D2CBFB7DEE7}"/>
              </a:ext>
            </a:extLst>
          </p:cNvPr>
          <p:cNvSpPr txBox="1"/>
          <p:nvPr/>
        </p:nvSpPr>
        <p:spPr>
          <a:xfrm>
            <a:off x="926075" y="7918510"/>
            <a:ext cx="3371502" cy="461665"/>
          </a:xfrm>
          <a:prstGeom prst="rect">
            <a:avLst/>
          </a:prstGeom>
          <a:noFill/>
        </p:spPr>
        <p:txBody>
          <a:bodyPr wrap="square" rtlCol="0">
            <a:spAutoFit/>
          </a:bodyPr>
          <a:lstStyle/>
          <a:p>
            <a:pPr algn="r" defTabSz="1828343"/>
            <a:r>
              <a:rPr lang="fr-FR" sz="2400" b="1" dirty="0">
                <a:latin typeface="Raleway Light"/>
              </a:rPr>
              <a:t>350 000 entreprises</a:t>
            </a:r>
          </a:p>
        </p:txBody>
      </p:sp>
      <p:sp>
        <p:nvSpPr>
          <p:cNvPr id="28" name="ZoneTexte 27">
            <a:extLst>
              <a:ext uri="{FF2B5EF4-FFF2-40B4-BE49-F238E27FC236}">
                <a16:creationId xmlns:a16="http://schemas.microsoft.com/office/drawing/2014/main" id="{15D9D959-E8DB-4308-8EE7-C48420BD8FAB}"/>
              </a:ext>
            </a:extLst>
          </p:cNvPr>
          <p:cNvSpPr txBox="1"/>
          <p:nvPr/>
        </p:nvSpPr>
        <p:spPr>
          <a:xfrm>
            <a:off x="13747194" y="12240728"/>
            <a:ext cx="3842333" cy="830997"/>
          </a:xfrm>
          <a:prstGeom prst="rect">
            <a:avLst/>
          </a:prstGeom>
          <a:noFill/>
        </p:spPr>
        <p:txBody>
          <a:bodyPr wrap="square" rtlCol="0">
            <a:spAutoFit/>
          </a:bodyPr>
          <a:lstStyle/>
          <a:p>
            <a:pPr defTabSz="1828343"/>
            <a:r>
              <a:rPr lang="fr-FR" sz="2400" b="1" dirty="0">
                <a:latin typeface="Raleway Light"/>
              </a:rPr>
              <a:t>1</a:t>
            </a:r>
            <a:r>
              <a:rPr lang="fr-FR" sz="2400" b="1" baseline="30000" dirty="0">
                <a:latin typeface="Raleway Light"/>
              </a:rPr>
              <a:t>ère</a:t>
            </a:r>
            <a:r>
              <a:rPr lang="fr-FR" sz="2400" b="1" dirty="0">
                <a:latin typeface="Raleway Light"/>
              </a:rPr>
              <a:t> région industrielle </a:t>
            </a:r>
            <a:r>
              <a:rPr lang="fr-FR" sz="2400" dirty="0">
                <a:latin typeface="Raleway Light"/>
              </a:rPr>
              <a:t>de France</a:t>
            </a:r>
          </a:p>
        </p:txBody>
      </p:sp>
      <p:sp>
        <p:nvSpPr>
          <p:cNvPr id="29" name="ZoneTexte 28">
            <a:extLst>
              <a:ext uri="{FF2B5EF4-FFF2-40B4-BE49-F238E27FC236}">
                <a16:creationId xmlns:a16="http://schemas.microsoft.com/office/drawing/2014/main" id="{0E9D775A-081B-46DC-AD10-CECD5AAB4398}"/>
              </a:ext>
            </a:extLst>
          </p:cNvPr>
          <p:cNvSpPr txBox="1"/>
          <p:nvPr/>
        </p:nvSpPr>
        <p:spPr>
          <a:xfrm>
            <a:off x="4303826" y="6979156"/>
            <a:ext cx="3371504" cy="461665"/>
          </a:xfrm>
          <a:prstGeom prst="rect">
            <a:avLst/>
          </a:prstGeom>
          <a:noFill/>
        </p:spPr>
        <p:txBody>
          <a:bodyPr wrap="square" rtlCol="0">
            <a:spAutoFit/>
          </a:bodyPr>
          <a:lstStyle/>
          <a:p>
            <a:pPr algn="ctr" defTabSz="1828343"/>
            <a:r>
              <a:rPr lang="fr-FR" sz="2400" b="1" dirty="0">
                <a:latin typeface="Raleway Light"/>
              </a:rPr>
              <a:t>PUISSANCE</a:t>
            </a:r>
          </a:p>
        </p:txBody>
      </p:sp>
      <p:pic>
        <p:nvPicPr>
          <p:cNvPr id="31" name="Graphique 30" descr="Microscope">
            <a:extLst>
              <a:ext uri="{FF2B5EF4-FFF2-40B4-BE49-F238E27FC236}">
                <a16:creationId xmlns:a16="http://schemas.microsoft.com/office/drawing/2014/main" id="{B0880271-2065-42CE-8F0D-6C3BC665027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445171" y="10070320"/>
            <a:ext cx="1300661" cy="1300661"/>
          </a:xfrm>
          <a:prstGeom prst="rect">
            <a:avLst/>
          </a:prstGeom>
        </p:spPr>
      </p:pic>
      <p:sp>
        <p:nvSpPr>
          <p:cNvPr id="32" name="Ellipse 31">
            <a:extLst>
              <a:ext uri="{FF2B5EF4-FFF2-40B4-BE49-F238E27FC236}">
                <a16:creationId xmlns:a16="http://schemas.microsoft.com/office/drawing/2014/main" id="{99C64E1F-1FF5-4AFD-BC2E-5874CE00B112}"/>
              </a:ext>
            </a:extLst>
          </p:cNvPr>
          <p:cNvSpPr/>
          <p:nvPr/>
        </p:nvSpPr>
        <p:spPr>
          <a:xfrm>
            <a:off x="10375689" y="10040206"/>
            <a:ext cx="1439625" cy="1439625"/>
          </a:xfrm>
          <a:prstGeom prst="ellipse">
            <a:avLst/>
          </a:prstGeom>
          <a:noFill/>
          <a:ln w="28575">
            <a:solidFill>
              <a:srgbClr val="5AA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fr-FR" sz="3200" dirty="0">
              <a:solidFill>
                <a:schemeClr val="tx1"/>
              </a:solidFill>
              <a:latin typeface="Raleway Light"/>
            </a:endParaRPr>
          </a:p>
        </p:txBody>
      </p:sp>
      <p:pic>
        <p:nvPicPr>
          <p:cNvPr id="34" name="Graphique 33" descr="Ballons">
            <a:extLst>
              <a:ext uri="{FF2B5EF4-FFF2-40B4-BE49-F238E27FC236}">
                <a16:creationId xmlns:a16="http://schemas.microsoft.com/office/drawing/2014/main" id="{24AE0621-1B67-4500-99B3-8E76729701B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445171" y="12047755"/>
            <a:ext cx="1367644" cy="1367644"/>
          </a:xfrm>
          <a:prstGeom prst="rect">
            <a:avLst/>
          </a:prstGeom>
        </p:spPr>
      </p:pic>
      <p:sp>
        <p:nvSpPr>
          <p:cNvPr id="35" name="Ellipse 34">
            <a:extLst>
              <a:ext uri="{FF2B5EF4-FFF2-40B4-BE49-F238E27FC236}">
                <a16:creationId xmlns:a16="http://schemas.microsoft.com/office/drawing/2014/main" id="{B21EA17F-D20C-4F43-AE19-3909BCF3FA09}"/>
              </a:ext>
            </a:extLst>
          </p:cNvPr>
          <p:cNvSpPr/>
          <p:nvPr/>
        </p:nvSpPr>
        <p:spPr>
          <a:xfrm>
            <a:off x="10387964" y="12011454"/>
            <a:ext cx="1439625" cy="1439625"/>
          </a:xfrm>
          <a:prstGeom prst="ellipse">
            <a:avLst/>
          </a:prstGeom>
          <a:noFill/>
          <a:ln w="28575">
            <a:solidFill>
              <a:srgbClr val="5AA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fr-FR" sz="3200" dirty="0">
              <a:solidFill>
                <a:schemeClr val="tx1"/>
              </a:solidFill>
              <a:latin typeface="Raleway Light"/>
            </a:endParaRPr>
          </a:p>
        </p:txBody>
      </p:sp>
      <p:sp>
        <p:nvSpPr>
          <p:cNvPr id="36" name="ZoneTexte 35">
            <a:extLst>
              <a:ext uri="{FF2B5EF4-FFF2-40B4-BE49-F238E27FC236}">
                <a16:creationId xmlns:a16="http://schemas.microsoft.com/office/drawing/2014/main" id="{D1BE6BB8-1E36-4806-9E5B-9BA989620A9D}"/>
              </a:ext>
            </a:extLst>
          </p:cNvPr>
          <p:cNvSpPr txBox="1"/>
          <p:nvPr/>
        </p:nvSpPr>
        <p:spPr>
          <a:xfrm>
            <a:off x="10375690" y="11453005"/>
            <a:ext cx="3371504" cy="461665"/>
          </a:xfrm>
          <a:prstGeom prst="rect">
            <a:avLst/>
          </a:prstGeom>
          <a:noFill/>
        </p:spPr>
        <p:txBody>
          <a:bodyPr wrap="square" rtlCol="0">
            <a:spAutoFit/>
          </a:bodyPr>
          <a:lstStyle/>
          <a:p>
            <a:pPr algn="ctr" defTabSz="1828343"/>
            <a:r>
              <a:rPr lang="fr-FR" sz="2400" b="1" dirty="0">
                <a:latin typeface="Raleway Light"/>
              </a:rPr>
              <a:t>INNOVATION</a:t>
            </a:r>
          </a:p>
        </p:txBody>
      </p:sp>
      <p:sp>
        <p:nvSpPr>
          <p:cNvPr id="37" name="ZoneTexte 36">
            <a:extLst>
              <a:ext uri="{FF2B5EF4-FFF2-40B4-BE49-F238E27FC236}">
                <a16:creationId xmlns:a16="http://schemas.microsoft.com/office/drawing/2014/main" id="{9F2D4056-9B9A-4510-A1E7-A5CCD0F3B0AD}"/>
              </a:ext>
            </a:extLst>
          </p:cNvPr>
          <p:cNvSpPr txBox="1"/>
          <p:nvPr/>
        </p:nvSpPr>
        <p:spPr>
          <a:xfrm>
            <a:off x="17263680" y="7029523"/>
            <a:ext cx="3371504" cy="461665"/>
          </a:xfrm>
          <a:prstGeom prst="rect">
            <a:avLst/>
          </a:prstGeom>
          <a:noFill/>
        </p:spPr>
        <p:txBody>
          <a:bodyPr wrap="square" rtlCol="0">
            <a:spAutoFit/>
          </a:bodyPr>
          <a:lstStyle/>
          <a:p>
            <a:pPr algn="ctr" defTabSz="1828343"/>
            <a:r>
              <a:rPr lang="fr-FR" sz="2400" b="1" dirty="0">
                <a:latin typeface="Raleway Light"/>
              </a:rPr>
              <a:t>QUALITÉ DE VIE</a:t>
            </a:r>
          </a:p>
        </p:txBody>
      </p:sp>
      <p:sp>
        <p:nvSpPr>
          <p:cNvPr id="38" name="ZoneTexte 37">
            <a:extLst>
              <a:ext uri="{FF2B5EF4-FFF2-40B4-BE49-F238E27FC236}">
                <a16:creationId xmlns:a16="http://schemas.microsoft.com/office/drawing/2014/main" id="{5FB89FE2-02E4-4303-BE50-C1C9B2742C2A}"/>
              </a:ext>
            </a:extLst>
          </p:cNvPr>
          <p:cNvSpPr txBox="1"/>
          <p:nvPr/>
        </p:nvSpPr>
        <p:spPr>
          <a:xfrm>
            <a:off x="6580526" y="10017884"/>
            <a:ext cx="3771614" cy="1200329"/>
          </a:xfrm>
          <a:prstGeom prst="rect">
            <a:avLst/>
          </a:prstGeom>
          <a:noFill/>
        </p:spPr>
        <p:txBody>
          <a:bodyPr wrap="square" rtlCol="0">
            <a:spAutoFit/>
          </a:bodyPr>
          <a:lstStyle/>
          <a:p>
            <a:pPr algn="r" defTabSz="1828343"/>
            <a:r>
              <a:rPr lang="fr-FR" sz="2400" b="1" dirty="0">
                <a:latin typeface="Raleway Light"/>
              </a:rPr>
              <a:t>1</a:t>
            </a:r>
            <a:r>
              <a:rPr lang="fr-FR" sz="2400" b="1" baseline="30000" dirty="0">
                <a:latin typeface="Raleway Light"/>
              </a:rPr>
              <a:t>ère</a:t>
            </a:r>
            <a:r>
              <a:rPr lang="fr-FR" sz="2400" b="1" dirty="0">
                <a:latin typeface="Raleway Light"/>
              </a:rPr>
              <a:t> région pour la Recherche </a:t>
            </a:r>
            <a:r>
              <a:rPr lang="fr-FR" sz="2400" dirty="0">
                <a:latin typeface="Raleway Light"/>
              </a:rPr>
              <a:t>et le Développement</a:t>
            </a:r>
          </a:p>
        </p:txBody>
      </p:sp>
      <p:pic>
        <p:nvPicPr>
          <p:cNvPr id="40" name="Graphique 39" descr="Tête avec engrenages">
            <a:extLst>
              <a:ext uri="{FF2B5EF4-FFF2-40B4-BE49-F238E27FC236}">
                <a16:creationId xmlns:a16="http://schemas.microsoft.com/office/drawing/2014/main" id="{8ACE8E6C-A96D-462F-9647-D4E8C77CB08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2379549" y="10078056"/>
            <a:ext cx="1367644" cy="1367644"/>
          </a:xfrm>
          <a:prstGeom prst="rect">
            <a:avLst/>
          </a:prstGeom>
        </p:spPr>
      </p:pic>
      <p:sp>
        <p:nvSpPr>
          <p:cNvPr id="41" name="Ellipse 40">
            <a:extLst>
              <a:ext uri="{FF2B5EF4-FFF2-40B4-BE49-F238E27FC236}">
                <a16:creationId xmlns:a16="http://schemas.microsoft.com/office/drawing/2014/main" id="{F24E9019-528F-42FD-A412-E1D25A8258E9}"/>
              </a:ext>
            </a:extLst>
          </p:cNvPr>
          <p:cNvSpPr/>
          <p:nvPr/>
        </p:nvSpPr>
        <p:spPr>
          <a:xfrm>
            <a:off x="12307568" y="10045728"/>
            <a:ext cx="1439625" cy="1439625"/>
          </a:xfrm>
          <a:prstGeom prst="ellipse">
            <a:avLst/>
          </a:prstGeom>
          <a:noFill/>
          <a:ln w="28575">
            <a:solidFill>
              <a:srgbClr val="5AA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fr-FR" sz="3200" dirty="0">
              <a:solidFill>
                <a:schemeClr val="tx1"/>
              </a:solidFill>
              <a:latin typeface="Raleway Light"/>
            </a:endParaRPr>
          </a:p>
        </p:txBody>
      </p:sp>
      <p:sp>
        <p:nvSpPr>
          <p:cNvPr id="42" name="ZoneTexte 41">
            <a:extLst>
              <a:ext uri="{FF2B5EF4-FFF2-40B4-BE49-F238E27FC236}">
                <a16:creationId xmlns:a16="http://schemas.microsoft.com/office/drawing/2014/main" id="{4829F973-0624-4D1C-BBF5-7283A3F90F0F}"/>
              </a:ext>
            </a:extLst>
          </p:cNvPr>
          <p:cNvSpPr txBox="1"/>
          <p:nvPr/>
        </p:nvSpPr>
        <p:spPr>
          <a:xfrm>
            <a:off x="13819174" y="10255552"/>
            <a:ext cx="3771614" cy="830997"/>
          </a:xfrm>
          <a:prstGeom prst="rect">
            <a:avLst/>
          </a:prstGeom>
          <a:noFill/>
        </p:spPr>
        <p:txBody>
          <a:bodyPr wrap="square" rtlCol="0">
            <a:spAutoFit/>
          </a:bodyPr>
          <a:lstStyle/>
          <a:p>
            <a:pPr defTabSz="1828343"/>
            <a:r>
              <a:rPr lang="fr-FR" sz="2400" b="1" dirty="0">
                <a:latin typeface="Raleway Light"/>
              </a:rPr>
              <a:t>26 clusters </a:t>
            </a:r>
            <a:r>
              <a:rPr lang="fr-FR" sz="2400" dirty="0">
                <a:latin typeface="Raleway Light"/>
              </a:rPr>
              <a:t>et 15 pôles de compétitivité</a:t>
            </a:r>
          </a:p>
        </p:txBody>
      </p:sp>
      <p:pic>
        <p:nvPicPr>
          <p:cNvPr id="44" name="Graphique 43" descr="Utilisateurs">
            <a:extLst>
              <a:ext uri="{FF2B5EF4-FFF2-40B4-BE49-F238E27FC236}">
                <a16:creationId xmlns:a16="http://schemas.microsoft.com/office/drawing/2014/main" id="{2ECC0EA6-38EA-48B0-809E-AF80DE26220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271693" y="5611511"/>
            <a:ext cx="1367644" cy="1367644"/>
          </a:xfrm>
          <a:prstGeom prst="rect">
            <a:avLst/>
          </a:prstGeom>
        </p:spPr>
      </p:pic>
      <p:sp>
        <p:nvSpPr>
          <p:cNvPr id="45" name="Ellipse 44">
            <a:extLst>
              <a:ext uri="{FF2B5EF4-FFF2-40B4-BE49-F238E27FC236}">
                <a16:creationId xmlns:a16="http://schemas.microsoft.com/office/drawing/2014/main" id="{8795FDA2-67BA-40B5-9D97-F4874771E3D2}"/>
              </a:ext>
            </a:extLst>
          </p:cNvPr>
          <p:cNvSpPr/>
          <p:nvPr/>
        </p:nvSpPr>
        <p:spPr>
          <a:xfrm>
            <a:off x="6235702" y="5577872"/>
            <a:ext cx="1439625" cy="1439625"/>
          </a:xfrm>
          <a:prstGeom prst="ellipse">
            <a:avLst/>
          </a:prstGeom>
          <a:noFill/>
          <a:ln w="28575">
            <a:solidFill>
              <a:srgbClr val="5AA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fr-FR" sz="3200" dirty="0">
              <a:solidFill>
                <a:schemeClr val="tx1"/>
              </a:solidFill>
              <a:latin typeface="Raleway Light"/>
            </a:endParaRPr>
          </a:p>
        </p:txBody>
      </p:sp>
      <p:sp>
        <p:nvSpPr>
          <p:cNvPr id="46" name="ZoneTexte 45">
            <a:extLst>
              <a:ext uri="{FF2B5EF4-FFF2-40B4-BE49-F238E27FC236}">
                <a16:creationId xmlns:a16="http://schemas.microsoft.com/office/drawing/2014/main" id="{C01CE466-9D0F-4E86-8B7F-BDAA032508D2}"/>
              </a:ext>
            </a:extLst>
          </p:cNvPr>
          <p:cNvSpPr txBox="1"/>
          <p:nvPr/>
        </p:nvSpPr>
        <p:spPr>
          <a:xfrm>
            <a:off x="7724637" y="5765657"/>
            <a:ext cx="4770423" cy="830997"/>
          </a:xfrm>
          <a:prstGeom prst="rect">
            <a:avLst/>
          </a:prstGeom>
          <a:noFill/>
        </p:spPr>
        <p:txBody>
          <a:bodyPr wrap="square" rtlCol="0">
            <a:spAutoFit/>
          </a:bodyPr>
          <a:lstStyle/>
          <a:p>
            <a:pPr defTabSz="1828343"/>
            <a:r>
              <a:rPr lang="fr-FR" sz="2400" b="1" dirty="0">
                <a:latin typeface="Raleway Light"/>
              </a:rPr>
              <a:t>7</a:t>
            </a:r>
            <a:r>
              <a:rPr lang="fr-FR" sz="2400" b="1" baseline="30000" dirty="0">
                <a:latin typeface="Raleway Light"/>
              </a:rPr>
              <a:t>e</a:t>
            </a:r>
            <a:r>
              <a:rPr lang="fr-FR" sz="2400" b="1" dirty="0">
                <a:latin typeface="Raleway Light"/>
              </a:rPr>
              <a:t> région de France en termes de population</a:t>
            </a:r>
            <a:r>
              <a:rPr lang="fr-FR" sz="2400" dirty="0">
                <a:latin typeface="Raleway Light"/>
              </a:rPr>
              <a:t> et de PIB</a:t>
            </a:r>
          </a:p>
        </p:txBody>
      </p:sp>
      <p:pic>
        <p:nvPicPr>
          <p:cNvPr id="48" name="Graphique 47" descr="Ski de fond">
            <a:extLst>
              <a:ext uri="{FF2B5EF4-FFF2-40B4-BE49-F238E27FC236}">
                <a16:creationId xmlns:a16="http://schemas.microsoft.com/office/drawing/2014/main" id="{0E32B9F4-13D5-4739-92A6-CDF31F16394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7346105" y="5677652"/>
            <a:ext cx="1198546" cy="1198546"/>
          </a:xfrm>
          <a:prstGeom prst="rect">
            <a:avLst/>
          </a:prstGeom>
        </p:spPr>
      </p:pic>
      <p:sp>
        <p:nvSpPr>
          <p:cNvPr id="49" name="Ellipse 48">
            <a:extLst>
              <a:ext uri="{FF2B5EF4-FFF2-40B4-BE49-F238E27FC236}">
                <a16:creationId xmlns:a16="http://schemas.microsoft.com/office/drawing/2014/main" id="{72B88F2E-04FB-49C8-88C3-CFBA9D8CEEB1}"/>
              </a:ext>
            </a:extLst>
          </p:cNvPr>
          <p:cNvSpPr/>
          <p:nvPr/>
        </p:nvSpPr>
        <p:spPr>
          <a:xfrm>
            <a:off x="17281644" y="5631720"/>
            <a:ext cx="1439625" cy="1439625"/>
          </a:xfrm>
          <a:prstGeom prst="ellipse">
            <a:avLst/>
          </a:prstGeom>
          <a:noFill/>
          <a:ln w="28575">
            <a:solidFill>
              <a:srgbClr val="5AA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fr-FR" sz="3200" dirty="0">
              <a:solidFill>
                <a:schemeClr val="tx1"/>
              </a:solidFill>
              <a:latin typeface="Raleway Light"/>
            </a:endParaRPr>
          </a:p>
        </p:txBody>
      </p:sp>
      <p:sp>
        <p:nvSpPr>
          <p:cNvPr id="50" name="ZoneTexte 49">
            <a:extLst>
              <a:ext uri="{FF2B5EF4-FFF2-40B4-BE49-F238E27FC236}">
                <a16:creationId xmlns:a16="http://schemas.microsoft.com/office/drawing/2014/main" id="{CD8D6F13-FA80-4532-B56A-21C809B066DF}"/>
              </a:ext>
            </a:extLst>
          </p:cNvPr>
          <p:cNvSpPr txBox="1"/>
          <p:nvPr/>
        </p:nvSpPr>
        <p:spPr>
          <a:xfrm>
            <a:off x="6308284" y="11988647"/>
            <a:ext cx="4064907" cy="1200329"/>
          </a:xfrm>
          <a:prstGeom prst="rect">
            <a:avLst/>
          </a:prstGeom>
          <a:noFill/>
        </p:spPr>
        <p:txBody>
          <a:bodyPr wrap="square" rtlCol="0">
            <a:spAutoFit/>
          </a:bodyPr>
          <a:lstStyle/>
          <a:p>
            <a:pPr algn="r" defTabSz="1828343"/>
            <a:r>
              <a:rPr lang="fr-FR" sz="2400" b="1" dirty="0">
                <a:latin typeface="Raleway Light"/>
              </a:rPr>
              <a:t>1</a:t>
            </a:r>
            <a:r>
              <a:rPr lang="fr-FR" sz="2400" b="1" baseline="30000" dirty="0">
                <a:latin typeface="Raleway Light"/>
              </a:rPr>
              <a:t>ère</a:t>
            </a:r>
            <a:r>
              <a:rPr lang="fr-FR" sz="2400" b="1" dirty="0">
                <a:latin typeface="Raleway Light"/>
              </a:rPr>
              <a:t> offre événementielle </a:t>
            </a:r>
            <a:r>
              <a:rPr lang="fr-FR" sz="2400" dirty="0">
                <a:latin typeface="Raleway Light"/>
              </a:rPr>
              <a:t>de France avec 200 festivals et congrès</a:t>
            </a:r>
          </a:p>
        </p:txBody>
      </p:sp>
      <p:sp>
        <p:nvSpPr>
          <p:cNvPr id="51" name="ZoneTexte 50">
            <a:extLst>
              <a:ext uri="{FF2B5EF4-FFF2-40B4-BE49-F238E27FC236}">
                <a16:creationId xmlns:a16="http://schemas.microsoft.com/office/drawing/2014/main" id="{17162BA5-9DFB-46F5-B89F-93E93D7B52F2}"/>
              </a:ext>
            </a:extLst>
          </p:cNvPr>
          <p:cNvSpPr txBox="1"/>
          <p:nvPr/>
        </p:nvSpPr>
        <p:spPr>
          <a:xfrm>
            <a:off x="13178473" y="5807538"/>
            <a:ext cx="4094190" cy="830997"/>
          </a:xfrm>
          <a:prstGeom prst="rect">
            <a:avLst/>
          </a:prstGeom>
          <a:noFill/>
        </p:spPr>
        <p:txBody>
          <a:bodyPr wrap="square" rtlCol="0">
            <a:spAutoFit/>
          </a:bodyPr>
          <a:lstStyle/>
          <a:p>
            <a:pPr algn="r" defTabSz="1828343"/>
            <a:r>
              <a:rPr lang="fr-FR" sz="2400" b="1" dirty="0">
                <a:latin typeface="Raleway Light"/>
              </a:rPr>
              <a:t>Plus grand domaine skiable </a:t>
            </a:r>
            <a:r>
              <a:rPr lang="fr-FR" sz="2400" dirty="0">
                <a:latin typeface="Raleway Light"/>
              </a:rPr>
              <a:t>équipé du monde</a:t>
            </a:r>
          </a:p>
        </p:txBody>
      </p:sp>
      <p:sp>
        <p:nvSpPr>
          <p:cNvPr id="52" name="ZoneTexte 51">
            <a:extLst>
              <a:ext uri="{FF2B5EF4-FFF2-40B4-BE49-F238E27FC236}">
                <a16:creationId xmlns:a16="http://schemas.microsoft.com/office/drawing/2014/main" id="{0F292EDD-C133-4698-AB88-ACA560A56D5A}"/>
              </a:ext>
            </a:extLst>
          </p:cNvPr>
          <p:cNvSpPr txBox="1"/>
          <p:nvPr/>
        </p:nvSpPr>
        <p:spPr>
          <a:xfrm>
            <a:off x="12701785" y="7766436"/>
            <a:ext cx="4599886" cy="830997"/>
          </a:xfrm>
          <a:prstGeom prst="rect">
            <a:avLst/>
          </a:prstGeom>
          <a:noFill/>
        </p:spPr>
        <p:txBody>
          <a:bodyPr wrap="square" rtlCol="0">
            <a:spAutoFit/>
          </a:bodyPr>
          <a:lstStyle/>
          <a:p>
            <a:pPr algn="r" defTabSz="1828343"/>
            <a:r>
              <a:rPr lang="fr-FR" sz="2400" b="1" dirty="0">
                <a:latin typeface="Raleway Light"/>
              </a:rPr>
              <a:t>1</a:t>
            </a:r>
            <a:r>
              <a:rPr lang="fr-FR" sz="2400" b="1" baseline="30000" dirty="0">
                <a:latin typeface="Raleway Light"/>
              </a:rPr>
              <a:t>ère</a:t>
            </a:r>
            <a:r>
              <a:rPr lang="fr-FR" sz="2400" b="1" dirty="0">
                <a:latin typeface="Raleway Light"/>
              </a:rPr>
              <a:t> destination européenne </a:t>
            </a:r>
            <a:r>
              <a:rPr lang="fr-FR" sz="2400" dirty="0">
                <a:latin typeface="Raleway Light"/>
              </a:rPr>
              <a:t>pour le week-end</a:t>
            </a:r>
          </a:p>
        </p:txBody>
      </p:sp>
      <p:sp>
        <p:nvSpPr>
          <p:cNvPr id="53" name="ZoneTexte 52">
            <a:extLst>
              <a:ext uri="{FF2B5EF4-FFF2-40B4-BE49-F238E27FC236}">
                <a16:creationId xmlns:a16="http://schemas.microsoft.com/office/drawing/2014/main" id="{6D8EEF11-25EF-4125-895A-ED22DC36272A}"/>
              </a:ext>
            </a:extLst>
          </p:cNvPr>
          <p:cNvSpPr txBox="1"/>
          <p:nvPr/>
        </p:nvSpPr>
        <p:spPr>
          <a:xfrm>
            <a:off x="20635184" y="5871113"/>
            <a:ext cx="3671862" cy="830997"/>
          </a:xfrm>
          <a:prstGeom prst="rect">
            <a:avLst/>
          </a:prstGeom>
          <a:noFill/>
        </p:spPr>
        <p:txBody>
          <a:bodyPr wrap="square" rtlCol="0">
            <a:spAutoFit/>
          </a:bodyPr>
          <a:lstStyle/>
          <a:p>
            <a:pPr defTabSz="1828343"/>
            <a:r>
              <a:rPr lang="fr-FR" sz="2400" b="1" dirty="0">
                <a:latin typeface="Raleway Light"/>
              </a:rPr>
              <a:t>Grand bassin d’emploi </a:t>
            </a:r>
            <a:r>
              <a:rPr lang="fr-FR" sz="2400" dirty="0">
                <a:latin typeface="Raleway Light"/>
              </a:rPr>
              <a:t>et d’entreprises</a:t>
            </a:r>
          </a:p>
        </p:txBody>
      </p:sp>
      <p:sp>
        <p:nvSpPr>
          <p:cNvPr id="54" name="ZoneTexte 53">
            <a:extLst>
              <a:ext uri="{FF2B5EF4-FFF2-40B4-BE49-F238E27FC236}">
                <a16:creationId xmlns:a16="http://schemas.microsoft.com/office/drawing/2014/main" id="{4B3F3EE8-4E50-446F-A714-82FE54F44EE4}"/>
              </a:ext>
            </a:extLst>
          </p:cNvPr>
          <p:cNvSpPr txBox="1"/>
          <p:nvPr/>
        </p:nvSpPr>
        <p:spPr>
          <a:xfrm>
            <a:off x="20635184" y="7813172"/>
            <a:ext cx="3671862" cy="830997"/>
          </a:xfrm>
          <a:prstGeom prst="rect">
            <a:avLst/>
          </a:prstGeom>
          <a:noFill/>
        </p:spPr>
        <p:txBody>
          <a:bodyPr wrap="square" rtlCol="0">
            <a:spAutoFit/>
          </a:bodyPr>
          <a:lstStyle/>
          <a:p>
            <a:pPr defTabSz="1828343"/>
            <a:r>
              <a:rPr lang="fr-FR" sz="2400" b="1" dirty="0">
                <a:latin typeface="Raleway Light"/>
              </a:rPr>
              <a:t>2</a:t>
            </a:r>
            <a:r>
              <a:rPr lang="fr-FR" sz="2400" b="1" baseline="30000" dirty="0">
                <a:latin typeface="Raleway Light"/>
              </a:rPr>
              <a:t>e</a:t>
            </a:r>
            <a:r>
              <a:rPr lang="fr-FR" sz="2400" b="1" dirty="0">
                <a:latin typeface="Raleway Light"/>
              </a:rPr>
              <a:t> région touristique </a:t>
            </a:r>
            <a:r>
              <a:rPr lang="fr-FR" sz="2400" dirty="0">
                <a:latin typeface="Raleway Light"/>
              </a:rPr>
              <a:t>de France</a:t>
            </a:r>
          </a:p>
        </p:txBody>
      </p:sp>
      <p:sp>
        <p:nvSpPr>
          <p:cNvPr id="56" name="Ellipse 55">
            <a:extLst>
              <a:ext uri="{FF2B5EF4-FFF2-40B4-BE49-F238E27FC236}">
                <a16:creationId xmlns:a16="http://schemas.microsoft.com/office/drawing/2014/main" id="{FDB6E728-4CAA-479F-82D8-852C7A6E480F}"/>
              </a:ext>
            </a:extLst>
          </p:cNvPr>
          <p:cNvSpPr/>
          <p:nvPr/>
        </p:nvSpPr>
        <p:spPr>
          <a:xfrm>
            <a:off x="19195558" y="5631720"/>
            <a:ext cx="1439625" cy="1439625"/>
          </a:xfrm>
          <a:prstGeom prst="ellipse">
            <a:avLst/>
          </a:prstGeom>
          <a:noFill/>
          <a:ln w="28575">
            <a:solidFill>
              <a:srgbClr val="5AA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fr-FR" sz="3200" dirty="0">
              <a:solidFill>
                <a:schemeClr val="tx1"/>
              </a:solidFill>
              <a:latin typeface="Raleway Light"/>
            </a:endParaRPr>
          </a:p>
        </p:txBody>
      </p:sp>
      <p:pic>
        <p:nvPicPr>
          <p:cNvPr id="57" name="Graphique 56" descr="Porte-documents">
            <a:extLst>
              <a:ext uri="{FF2B5EF4-FFF2-40B4-BE49-F238E27FC236}">
                <a16:creationId xmlns:a16="http://schemas.microsoft.com/office/drawing/2014/main" id="{E270F468-230D-45C4-AC7F-7944F42D006D}"/>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9283611" y="5713247"/>
            <a:ext cx="1228366" cy="1228366"/>
          </a:xfrm>
          <a:prstGeom prst="rect">
            <a:avLst/>
          </a:prstGeom>
        </p:spPr>
      </p:pic>
      <p:sp>
        <p:nvSpPr>
          <p:cNvPr id="59" name="Ellipse 58">
            <a:extLst>
              <a:ext uri="{FF2B5EF4-FFF2-40B4-BE49-F238E27FC236}">
                <a16:creationId xmlns:a16="http://schemas.microsoft.com/office/drawing/2014/main" id="{4154489E-2051-4180-8BED-56DF33DDF8F0}"/>
              </a:ext>
            </a:extLst>
          </p:cNvPr>
          <p:cNvSpPr/>
          <p:nvPr/>
        </p:nvSpPr>
        <p:spPr>
          <a:xfrm>
            <a:off x="17275954" y="7587972"/>
            <a:ext cx="1439625" cy="1439625"/>
          </a:xfrm>
          <a:prstGeom prst="ellipse">
            <a:avLst/>
          </a:prstGeom>
          <a:noFill/>
          <a:ln w="28575">
            <a:solidFill>
              <a:srgbClr val="5AA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fr-FR" sz="3200" dirty="0">
              <a:solidFill>
                <a:schemeClr val="tx1"/>
              </a:solidFill>
              <a:latin typeface="Raleway Light"/>
            </a:endParaRPr>
          </a:p>
        </p:txBody>
      </p:sp>
      <p:pic>
        <p:nvPicPr>
          <p:cNvPr id="60" name="Graphique 59" descr="Sac à dos">
            <a:extLst>
              <a:ext uri="{FF2B5EF4-FFF2-40B4-BE49-F238E27FC236}">
                <a16:creationId xmlns:a16="http://schemas.microsoft.com/office/drawing/2014/main" id="{7DC70CA4-82A4-45E7-842D-A794DA87714E}"/>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7368402" y="7671276"/>
            <a:ext cx="1236486" cy="1236486"/>
          </a:xfrm>
          <a:prstGeom prst="rect">
            <a:avLst/>
          </a:prstGeom>
        </p:spPr>
      </p:pic>
      <p:sp>
        <p:nvSpPr>
          <p:cNvPr id="62" name="Ellipse 61">
            <a:extLst>
              <a:ext uri="{FF2B5EF4-FFF2-40B4-BE49-F238E27FC236}">
                <a16:creationId xmlns:a16="http://schemas.microsoft.com/office/drawing/2014/main" id="{1982CA7A-09AB-4304-B9E5-CC7DBEEC78A3}"/>
              </a:ext>
            </a:extLst>
          </p:cNvPr>
          <p:cNvSpPr/>
          <p:nvPr/>
        </p:nvSpPr>
        <p:spPr>
          <a:xfrm>
            <a:off x="19195558" y="7589342"/>
            <a:ext cx="1439625" cy="1439625"/>
          </a:xfrm>
          <a:prstGeom prst="ellipse">
            <a:avLst/>
          </a:prstGeom>
          <a:noFill/>
          <a:ln w="28575">
            <a:solidFill>
              <a:srgbClr val="5AA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fr-FR" sz="3200" dirty="0">
              <a:solidFill>
                <a:schemeClr val="tx1"/>
              </a:solidFill>
              <a:latin typeface="Raleway Light"/>
            </a:endParaRPr>
          </a:p>
        </p:txBody>
      </p:sp>
      <p:pic>
        <p:nvPicPr>
          <p:cNvPr id="63" name="Graphique 62" descr="Lunettes de soleil">
            <a:extLst>
              <a:ext uri="{FF2B5EF4-FFF2-40B4-BE49-F238E27FC236}">
                <a16:creationId xmlns:a16="http://schemas.microsoft.com/office/drawing/2014/main" id="{AB94C1C6-C395-4034-9494-708EB9ADC1B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9239333" y="7651278"/>
            <a:ext cx="1352074" cy="1352074"/>
          </a:xfrm>
          <a:prstGeom prst="rect">
            <a:avLst/>
          </a:prstGeom>
        </p:spPr>
      </p:pic>
      <p:pic>
        <p:nvPicPr>
          <p:cNvPr id="47" name="Image 46">
            <a:extLst>
              <a:ext uri="{FF2B5EF4-FFF2-40B4-BE49-F238E27FC236}">
                <a16:creationId xmlns:a16="http://schemas.microsoft.com/office/drawing/2014/main" id="{E9CA6BBB-854D-48B9-8E4A-16EF4C28A1A0}"/>
              </a:ext>
            </a:extLst>
          </p:cNvPr>
          <p:cNvPicPr>
            <a:picLocks noChangeAspect="1"/>
          </p:cNvPicPr>
          <p:nvPr/>
        </p:nvPicPr>
        <p:blipFill>
          <a:blip r:embed="rId27"/>
          <a:stretch>
            <a:fillRect/>
          </a:stretch>
        </p:blipFill>
        <p:spPr>
          <a:xfrm>
            <a:off x="19583365" y="12290270"/>
            <a:ext cx="4284720" cy="1177052"/>
          </a:xfrm>
          <a:prstGeom prst="rect">
            <a:avLst/>
          </a:prstGeom>
        </p:spPr>
      </p:pic>
    </p:spTree>
    <p:extLst>
      <p:ext uri="{BB962C8B-B14F-4D97-AF65-F5344CB8AC3E}">
        <p14:creationId xmlns:p14="http://schemas.microsoft.com/office/powerpoint/2010/main" val="2244524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p:cNvSpPr>
          <p:nvPr/>
        </p:nvSpPr>
        <p:spPr bwMode="auto">
          <a:xfrm>
            <a:off x="1012064" y="629478"/>
            <a:ext cx="7919347" cy="1846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t" anchorCtr="0">
            <a:spAutoFit/>
          </a:bodyPr>
          <a:lstStyle/>
          <a:p>
            <a:pPr defTabSz="4572000">
              <a:lnSpc>
                <a:spcPts val="7200"/>
              </a:lnSpc>
            </a:pPr>
            <a:r>
              <a:rPr lang="en-US" sz="6000" b="1" spc="600" dirty="0">
                <a:solidFill>
                  <a:schemeClr val="tx2"/>
                </a:solidFill>
                <a:latin typeface="Raleway Black"/>
                <a:ea typeface="Raleway Black"/>
                <a:cs typeface="Raleway Black"/>
                <a:sym typeface="Bebas Neue" charset="0"/>
              </a:rPr>
              <a:t>UN EMPLACEMENT </a:t>
            </a:r>
          </a:p>
          <a:p>
            <a:pPr defTabSz="4572000">
              <a:lnSpc>
                <a:spcPts val="7200"/>
              </a:lnSpc>
            </a:pPr>
            <a:r>
              <a:rPr lang="en-US" sz="6000" b="1" spc="600" dirty="0">
                <a:solidFill>
                  <a:schemeClr val="tx2"/>
                </a:solidFill>
                <a:latin typeface="Raleway Black"/>
                <a:ea typeface="Raleway Black"/>
                <a:cs typeface="Raleway Black"/>
                <a:sym typeface="Bebas Neue" charset="0"/>
              </a:rPr>
              <a:t>STRATÉGIQUE</a:t>
            </a:r>
          </a:p>
        </p:txBody>
      </p:sp>
      <p:sp>
        <p:nvSpPr>
          <p:cNvPr id="16" name="TextBox 15"/>
          <p:cNvSpPr txBox="1"/>
          <p:nvPr/>
        </p:nvSpPr>
        <p:spPr>
          <a:xfrm>
            <a:off x="1012064" y="2625328"/>
            <a:ext cx="4804905" cy="369332"/>
          </a:xfrm>
          <a:prstGeom prst="rect">
            <a:avLst/>
          </a:prstGeom>
          <a:noFill/>
        </p:spPr>
        <p:txBody>
          <a:bodyPr wrap="none" rtlCol="0" anchor="ctr" anchorCtr="0">
            <a:spAutoFit/>
          </a:bodyPr>
          <a:lstStyle/>
          <a:p>
            <a:r>
              <a:rPr lang="en-US" sz="1800" b="1" spc="600" dirty="0">
                <a:solidFill>
                  <a:schemeClr val="bg1">
                    <a:lumMod val="75000"/>
                  </a:schemeClr>
                </a:solidFill>
                <a:latin typeface="Raleway Light"/>
                <a:ea typeface="Raleway Light"/>
                <a:cs typeface="Raleway Light"/>
              </a:rPr>
              <a:t>UN TERRITOIRE ATTRACTIF</a:t>
            </a:r>
          </a:p>
        </p:txBody>
      </p:sp>
      <p:sp>
        <p:nvSpPr>
          <p:cNvPr id="9" name="TextBox 8"/>
          <p:cNvSpPr txBox="1"/>
          <p:nvPr/>
        </p:nvSpPr>
        <p:spPr>
          <a:xfrm>
            <a:off x="13677977" y="3078480"/>
            <a:ext cx="7770666" cy="903965"/>
          </a:xfrm>
          <a:prstGeom prst="rect">
            <a:avLst/>
          </a:prstGeom>
          <a:noFill/>
        </p:spPr>
        <p:txBody>
          <a:bodyPr wrap="square" lIns="0" tIns="0" rIns="0" bIns="0" numCol="1" spcCol="959784">
            <a:spAutoFit/>
          </a:bodyPr>
          <a:lstStyle/>
          <a:p>
            <a:pPr>
              <a:lnSpc>
                <a:spcPts val="3650"/>
              </a:lnSpc>
            </a:pPr>
            <a:r>
              <a:rPr lang="fr-FR" sz="2500" dirty="0">
                <a:solidFill>
                  <a:srgbClr val="5AAA86"/>
                </a:solidFill>
                <a:latin typeface="Raleway Medium"/>
                <a:ea typeface="Raleway Medium"/>
                <a:cs typeface="Raleway Medium"/>
              </a:rPr>
              <a:t>La région Auvergne-Rhône Alpes dispose de nombreux attraits pour les entreprises et investisseurs : </a:t>
            </a:r>
            <a:endParaRPr lang="en-US" sz="2500" dirty="0">
              <a:solidFill>
                <a:srgbClr val="5AAA86"/>
              </a:solidFill>
              <a:latin typeface="Raleway Medium"/>
              <a:ea typeface="Raleway Medium"/>
              <a:cs typeface="Raleway Medium"/>
            </a:endParaRPr>
          </a:p>
        </p:txBody>
      </p:sp>
      <p:pic>
        <p:nvPicPr>
          <p:cNvPr id="3" name="Image 2">
            <a:extLst>
              <a:ext uri="{FF2B5EF4-FFF2-40B4-BE49-F238E27FC236}">
                <a16:creationId xmlns:a16="http://schemas.microsoft.com/office/drawing/2014/main" id="{D6533022-2EBD-4952-AB24-12C1C73E0830}"/>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4484" t="16465" r="55449" b="32611"/>
          <a:stretch/>
        </p:blipFill>
        <p:spPr>
          <a:xfrm>
            <a:off x="885433" y="3311491"/>
            <a:ext cx="10011143" cy="9542020"/>
          </a:xfrm>
          <a:prstGeom prst="rect">
            <a:avLst/>
          </a:prstGeom>
        </p:spPr>
      </p:pic>
      <p:pic>
        <p:nvPicPr>
          <p:cNvPr id="8" name="Image 7">
            <a:extLst>
              <a:ext uri="{FF2B5EF4-FFF2-40B4-BE49-F238E27FC236}">
                <a16:creationId xmlns:a16="http://schemas.microsoft.com/office/drawing/2014/main" id="{A527455C-6CB8-4266-9883-83E625E7D557}"/>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54284" t="36002" r="9849" b="4889"/>
          <a:stretch/>
        </p:blipFill>
        <p:spPr>
          <a:xfrm>
            <a:off x="13677977" y="4518242"/>
            <a:ext cx="6023982" cy="7445158"/>
          </a:xfrm>
          <a:prstGeom prst="rect">
            <a:avLst/>
          </a:prstGeom>
        </p:spPr>
      </p:pic>
      <p:pic>
        <p:nvPicPr>
          <p:cNvPr id="10" name="Image 9">
            <a:extLst>
              <a:ext uri="{FF2B5EF4-FFF2-40B4-BE49-F238E27FC236}">
                <a16:creationId xmlns:a16="http://schemas.microsoft.com/office/drawing/2014/main" id="{9D45D6D8-4BEE-43D9-942C-8489C080E25C}"/>
              </a:ext>
            </a:extLst>
          </p:cNvPr>
          <p:cNvPicPr>
            <a:picLocks noChangeAspect="1"/>
          </p:cNvPicPr>
          <p:nvPr/>
        </p:nvPicPr>
        <p:blipFill>
          <a:blip r:embed="rId4"/>
          <a:stretch>
            <a:fillRect/>
          </a:stretch>
        </p:blipFill>
        <p:spPr>
          <a:xfrm>
            <a:off x="19583365" y="12290270"/>
            <a:ext cx="4284720" cy="1177052"/>
          </a:xfrm>
          <a:prstGeom prst="rect">
            <a:avLst/>
          </a:prstGeom>
        </p:spPr>
      </p:pic>
    </p:spTree>
    <p:extLst>
      <p:ext uri="{BB962C8B-B14F-4D97-AF65-F5344CB8AC3E}">
        <p14:creationId xmlns:p14="http://schemas.microsoft.com/office/powerpoint/2010/main" val="882891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p:cNvSpPr>
          <p:nvPr/>
        </p:nvSpPr>
        <p:spPr bwMode="auto">
          <a:xfrm>
            <a:off x="1012064" y="629478"/>
            <a:ext cx="7919347" cy="1846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t" anchorCtr="0">
            <a:spAutoFit/>
          </a:bodyPr>
          <a:lstStyle/>
          <a:p>
            <a:pPr defTabSz="4572000">
              <a:lnSpc>
                <a:spcPts val="7200"/>
              </a:lnSpc>
            </a:pPr>
            <a:r>
              <a:rPr lang="en-US" sz="6000" b="1" spc="600" dirty="0">
                <a:solidFill>
                  <a:schemeClr val="tx2"/>
                </a:solidFill>
                <a:latin typeface="Raleway Black"/>
                <a:ea typeface="Raleway Black"/>
                <a:cs typeface="Raleway Black"/>
                <a:sym typeface="Bebas Neue" charset="0"/>
              </a:rPr>
              <a:t>UN EMPLACEMENT </a:t>
            </a:r>
          </a:p>
          <a:p>
            <a:pPr defTabSz="4572000">
              <a:lnSpc>
                <a:spcPts val="7200"/>
              </a:lnSpc>
            </a:pPr>
            <a:r>
              <a:rPr lang="en-US" sz="6000" b="1" spc="600" dirty="0">
                <a:solidFill>
                  <a:schemeClr val="tx2"/>
                </a:solidFill>
                <a:latin typeface="Raleway Black"/>
                <a:ea typeface="Raleway Black"/>
                <a:cs typeface="Raleway Black"/>
                <a:sym typeface="Bebas Neue" charset="0"/>
              </a:rPr>
              <a:t>STRATÉGIQUE</a:t>
            </a:r>
          </a:p>
        </p:txBody>
      </p:sp>
      <p:sp>
        <p:nvSpPr>
          <p:cNvPr id="16" name="TextBox 15"/>
          <p:cNvSpPr txBox="1"/>
          <p:nvPr/>
        </p:nvSpPr>
        <p:spPr>
          <a:xfrm>
            <a:off x="1012064" y="2625328"/>
            <a:ext cx="8627236" cy="369332"/>
          </a:xfrm>
          <a:prstGeom prst="rect">
            <a:avLst/>
          </a:prstGeom>
          <a:noFill/>
        </p:spPr>
        <p:txBody>
          <a:bodyPr wrap="square" rtlCol="0" anchor="ctr" anchorCtr="0">
            <a:spAutoFit/>
          </a:bodyPr>
          <a:lstStyle/>
          <a:p>
            <a:r>
              <a:rPr lang="en-US" sz="1800" b="1" spc="600" dirty="0">
                <a:solidFill>
                  <a:schemeClr val="bg1">
                    <a:lumMod val="75000"/>
                  </a:schemeClr>
                </a:solidFill>
                <a:latin typeface="Raleway Light"/>
                <a:ea typeface="Raleway Light"/>
                <a:cs typeface="Raleway Light"/>
              </a:rPr>
              <a:t>UNE ACCESSIBILITÉ EXCEPTIONNELLE</a:t>
            </a:r>
          </a:p>
        </p:txBody>
      </p:sp>
      <p:sp>
        <p:nvSpPr>
          <p:cNvPr id="9" name="TextBox 8"/>
          <p:cNvSpPr txBox="1"/>
          <p:nvPr/>
        </p:nvSpPr>
        <p:spPr>
          <a:xfrm>
            <a:off x="13497763" y="1718244"/>
            <a:ext cx="10210723" cy="903965"/>
          </a:xfrm>
          <a:prstGeom prst="rect">
            <a:avLst/>
          </a:prstGeom>
          <a:noFill/>
        </p:spPr>
        <p:txBody>
          <a:bodyPr wrap="square" lIns="0" tIns="0" rIns="0" bIns="0" numCol="1" spcCol="959784">
            <a:spAutoFit/>
          </a:bodyPr>
          <a:lstStyle/>
          <a:p>
            <a:pPr>
              <a:lnSpc>
                <a:spcPts val="3650"/>
              </a:lnSpc>
            </a:pPr>
            <a:r>
              <a:rPr lang="fr-FR" sz="2500" dirty="0">
                <a:solidFill>
                  <a:srgbClr val="5AAA86"/>
                </a:solidFill>
                <a:latin typeface="Raleway Medium"/>
                <a:ea typeface="Raleway Medium"/>
                <a:cs typeface="Raleway Medium"/>
              </a:rPr>
              <a:t>Une vaste plateforme de prestataires du secteur </a:t>
            </a:r>
          </a:p>
          <a:p>
            <a:pPr>
              <a:lnSpc>
                <a:spcPts val="3650"/>
              </a:lnSpc>
            </a:pPr>
            <a:r>
              <a:rPr lang="fr-FR" sz="2500" dirty="0">
                <a:solidFill>
                  <a:srgbClr val="5AAA86"/>
                </a:solidFill>
                <a:latin typeface="Raleway Medium"/>
                <a:ea typeface="Raleway Medium"/>
                <a:cs typeface="Raleway Medium"/>
              </a:rPr>
              <a:t>aéronautique à proximité de l’aéroport Saint-Exupéry.</a:t>
            </a:r>
          </a:p>
        </p:txBody>
      </p:sp>
      <p:pic>
        <p:nvPicPr>
          <p:cNvPr id="4" name="Image 3">
            <a:extLst>
              <a:ext uri="{FF2B5EF4-FFF2-40B4-BE49-F238E27FC236}">
                <a16:creationId xmlns:a16="http://schemas.microsoft.com/office/drawing/2014/main" id="{9B5FD7CD-7A84-4B75-906F-683AF008D32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41789" t="20749" r="1957" b="15306"/>
          <a:stretch/>
        </p:blipFill>
        <p:spPr>
          <a:xfrm>
            <a:off x="1012064" y="3361486"/>
            <a:ext cx="11408536" cy="9725036"/>
          </a:xfrm>
          <a:prstGeom prst="rect">
            <a:avLst/>
          </a:prstGeom>
        </p:spPr>
      </p:pic>
      <p:pic>
        <p:nvPicPr>
          <p:cNvPr id="10" name="Image 9">
            <a:extLst>
              <a:ext uri="{FF2B5EF4-FFF2-40B4-BE49-F238E27FC236}">
                <a16:creationId xmlns:a16="http://schemas.microsoft.com/office/drawing/2014/main" id="{A1BFC7B7-A32D-48F2-BD9D-2FE879840787}"/>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77470" t="84658" r="10723" b="5210"/>
          <a:stretch/>
        </p:blipFill>
        <p:spPr>
          <a:xfrm>
            <a:off x="8283575" y="12102782"/>
            <a:ext cx="2098676" cy="1350565"/>
          </a:xfrm>
          <a:prstGeom prst="rect">
            <a:avLst/>
          </a:prstGeom>
        </p:spPr>
      </p:pic>
      <p:pic>
        <p:nvPicPr>
          <p:cNvPr id="12" name="Graphique 11" descr="Voiture">
            <a:extLst>
              <a:ext uri="{FF2B5EF4-FFF2-40B4-BE49-F238E27FC236}">
                <a16:creationId xmlns:a16="http://schemas.microsoft.com/office/drawing/2014/main" id="{CB45552D-F171-4BAA-AD42-0A7CBCD439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09361" y="5066828"/>
            <a:ext cx="935756" cy="935756"/>
          </a:xfrm>
          <a:prstGeom prst="rect">
            <a:avLst/>
          </a:prstGeom>
        </p:spPr>
      </p:pic>
      <p:sp>
        <p:nvSpPr>
          <p:cNvPr id="13" name="Ellipse 12">
            <a:extLst>
              <a:ext uri="{FF2B5EF4-FFF2-40B4-BE49-F238E27FC236}">
                <a16:creationId xmlns:a16="http://schemas.microsoft.com/office/drawing/2014/main" id="{CDE25406-59ED-4050-8F62-186880E31D9A}"/>
              </a:ext>
            </a:extLst>
          </p:cNvPr>
          <p:cNvSpPr/>
          <p:nvPr/>
        </p:nvSpPr>
        <p:spPr>
          <a:xfrm>
            <a:off x="13729762" y="4994847"/>
            <a:ext cx="1079719" cy="1079719"/>
          </a:xfrm>
          <a:prstGeom prst="ellipse">
            <a:avLst/>
          </a:prstGeom>
          <a:noFill/>
          <a:ln w="28575">
            <a:solidFill>
              <a:srgbClr val="5AA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fr-FR" sz="3599">
              <a:solidFill>
                <a:prstClr val="white"/>
              </a:solidFill>
              <a:latin typeface="Calibri" panose="020F0502020204030204"/>
            </a:endParaRPr>
          </a:p>
        </p:txBody>
      </p:sp>
      <p:pic>
        <p:nvPicPr>
          <p:cNvPr id="17" name="Graphique 16" descr="Tramway">
            <a:extLst>
              <a:ext uri="{FF2B5EF4-FFF2-40B4-BE49-F238E27FC236}">
                <a16:creationId xmlns:a16="http://schemas.microsoft.com/office/drawing/2014/main" id="{C8A03FD2-3416-437E-84FA-51D5496F83C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809361" y="7011298"/>
            <a:ext cx="935756" cy="935756"/>
          </a:xfrm>
          <a:prstGeom prst="rect">
            <a:avLst/>
          </a:prstGeom>
        </p:spPr>
      </p:pic>
      <p:sp>
        <p:nvSpPr>
          <p:cNvPr id="18" name="Ellipse 17">
            <a:extLst>
              <a:ext uri="{FF2B5EF4-FFF2-40B4-BE49-F238E27FC236}">
                <a16:creationId xmlns:a16="http://schemas.microsoft.com/office/drawing/2014/main" id="{35A51598-50FD-4B55-90AE-3EAE499B9D31}"/>
              </a:ext>
            </a:extLst>
          </p:cNvPr>
          <p:cNvSpPr/>
          <p:nvPr/>
        </p:nvSpPr>
        <p:spPr>
          <a:xfrm>
            <a:off x="13737380" y="6939317"/>
            <a:ext cx="1079719" cy="1079719"/>
          </a:xfrm>
          <a:prstGeom prst="ellipse">
            <a:avLst/>
          </a:prstGeom>
          <a:noFill/>
          <a:ln w="28575">
            <a:solidFill>
              <a:srgbClr val="5AA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fr-FR" sz="3599">
              <a:solidFill>
                <a:prstClr val="white"/>
              </a:solidFill>
              <a:latin typeface="Calibri" panose="020F0502020204030204"/>
            </a:endParaRPr>
          </a:p>
        </p:txBody>
      </p:sp>
      <p:pic>
        <p:nvPicPr>
          <p:cNvPr id="20" name="Graphique 19" descr="Avion">
            <a:extLst>
              <a:ext uri="{FF2B5EF4-FFF2-40B4-BE49-F238E27FC236}">
                <a16:creationId xmlns:a16="http://schemas.microsoft.com/office/drawing/2014/main" id="{0550CA05-9AEA-4C7D-B5B1-41898076C1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816543" y="8673640"/>
            <a:ext cx="935756" cy="935756"/>
          </a:xfrm>
          <a:prstGeom prst="rect">
            <a:avLst/>
          </a:prstGeom>
        </p:spPr>
      </p:pic>
      <p:sp>
        <p:nvSpPr>
          <p:cNvPr id="21" name="Ellipse 20">
            <a:extLst>
              <a:ext uri="{FF2B5EF4-FFF2-40B4-BE49-F238E27FC236}">
                <a16:creationId xmlns:a16="http://schemas.microsoft.com/office/drawing/2014/main" id="{5F45A944-6ACC-44B3-9502-F244D4045DA3}"/>
              </a:ext>
            </a:extLst>
          </p:cNvPr>
          <p:cNvSpPr/>
          <p:nvPr/>
        </p:nvSpPr>
        <p:spPr>
          <a:xfrm>
            <a:off x="13736944" y="8598592"/>
            <a:ext cx="1079719" cy="1079719"/>
          </a:xfrm>
          <a:prstGeom prst="ellipse">
            <a:avLst/>
          </a:prstGeom>
          <a:noFill/>
          <a:ln w="28575">
            <a:solidFill>
              <a:srgbClr val="5AA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fr-FR" sz="3599">
              <a:solidFill>
                <a:prstClr val="white"/>
              </a:solidFill>
              <a:latin typeface="Calibri" panose="020F0502020204030204"/>
            </a:endParaRPr>
          </a:p>
        </p:txBody>
      </p:sp>
      <p:sp>
        <p:nvSpPr>
          <p:cNvPr id="22" name="ZoneTexte 21">
            <a:extLst>
              <a:ext uri="{FF2B5EF4-FFF2-40B4-BE49-F238E27FC236}">
                <a16:creationId xmlns:a16="http://schemas.microsoft.com/office/drawing/2014/main" id="{8AA28068-664A-4B24-9F29-1D0132A599FB}"/>
              </a:ext>
            </a:extLst>
          </p:cNvPr>
          <p:cNvSpPr txBox="1"/>
          <p:nvPr/>
        </p:nvSpPr>
        <p:spPr>
          <a:xfrm>
            <a:off x="15085399" y="4994847"/>
            <a:ext cx="4428606" cy="1569148"/>
          </a:xfrm>
          <a:prstGeom prst="rect">
            <a:avLst/>
          </a:prstGeom>
          <a:noFill/>
        </p:spPr>
        <p:txBody>
          <a:bodyPr wrap="square" rtlCol="0">
            <a:spAutoFit/>
          </a:bodyPr>
          <a:lstStyle/>
          <a:p>
            <a:pPr defTabSz="1828343"/>
            <a:r>
              <a:rPr lang="fr-FR" sz="2399" dirty="0">
                <a:solidFill>
                  <a:srgbClr val="131D3A"/>
                </a:solidFill>
                <a:latin typeface="Raleway Light"/>
              </a:rPr>
              <a:t>Bourgoin-Jallieu : 25 min</a:t>
            </a:r>
          </a:p>
          <a:p>
            <a:pPr defTabSz="1828343"/>
            <a:r>
              <a:rPr lang="fr-FR" sz="2399" dirty="0">
                <a:solidFill>
                  <a:srgbClr val="131D3A"/>
                </a:solidFill>
                <a:latin typeface="Raleway Light"/>
              </a:rPr>
              <a:t>Lyon centre : 30 min</a:t>
            </a:r>
          </a:p>
          <a:p>
            <a:pPr defTabSz="1828343"/>
            <a:r>
              <a:rPr lang="fr-FR" sz="2399" dirty="0">
                <a:solidFill>
                  <a:srgbClr val="131D3A"/>
                </a:solidFill>
                <a:latin typeface="Raleway Light"/>
              </a:rPr>
              <a:t>Chambéry : 45 min</a:t>
            </a:r>
          </a:p>
          <a:p>
            <a:pPr defTabSz="1828343"/>
            <a:r>
              <a:rPr lang="fr-FR" sz="2399" dirty="0">
                <a:solidFill>
                  <a:srgbClr val="131D3A"/>
                </a:solidFill>
                <a:latin typeface="Raleway Light"/>
              </a:rPr>
              <a:t>Grenoble : 50 min</a:t>
            </a:r>
          </a:p>
        </p:txBody>
      </p:sp>
      <p:sp>
        <p:nvSpPr>
          <p:cNvPr id="23" name="ZoneTexte 22">
            <a:extLst>
              <a:ext uri="{FF2B5EF4-FFF2-40B4-BE49-F238E27FC236}">
                <a16:creationId xmlns:a16="http://schemas.microsoft.com/office/drawing/2014/main" id="{29E56850-98D0-4F76-9256-9B86827D3D4B}"/>
              </a:ext>
            </a:extLst>
          </p:cNvPr>
          <p:cNvSpPr txBox="1"/>
          <p:nvPr/>
        </p:nvSpPr>
        <p:spPr>
          <a:xfrm>
            <a:off x="15085399" y="6939317"/>
            <a:ext cx="4428606" cy="1199944"/>
          </a:xfrm>
          <a:prstGeom prst="rect">
            <a:avLst/>
          </a:prstGeom>
          <a:noFill/>
        </p:spPr>
        <p:txBody>
          <a:bodyPr wrap="square" rtlCol="0">
            <a:spAutoFit/>
          </a:bodyPr>
          <a:lstStyle/>
          <a:p>
            <a:pPr defTabSz="1828343"/>
            <a:r>
              <a:rPr lang="fr-FR" sz="2399" dirty="0">
                <a:solidFill>
                  <a:srgbClr val="131D3A"/>
                </a:solidFill>
                <a:latin typeface="Raleway Light"/>
              </a:rPr>
              <a:t>Valence TGV : 30 min</a:t>
            </a:r>
          </a:p>
          <a:p>
            <a:pPr defTabSz="1828343"/>
            <a:r>
              <a:rPr lang="fr-FR" sz="2399" dirty="0">
                <a:solidFill>
                  <a:srgbClr val="131D3A"/>
                </a:solidFill>
                <a:latin typeface="Raleway Light"/>
              </a:rPr>
              <a:t>Marseille : 2h15</a:t>
            </a:r>
          </a:p>
          <a:p>
            <a:pPr defTabSz="1828343"/>
            <a:r>
              <a:rPr lang="fr-FR" sz="2399" dirty="0">
                <a:solidFill>
                  <a:srgbClr val="131D3A"/>
                </a:solidFill>
                <a:latin typeface="Raleway Light"/>
              </a:rPr>
              <a:t>Paris : 2h30</a:t>
            </a:r>
          </a:p>
        </p:txBody>
      </p:sp>
      <p:sp>
        <p:nvSpPr>
          <p:cNvPr id="24" name="ZoneTexte 23">
            <a:extLst>
              <a:ext uri="{FF2B5EF4-FFF2-40B4-BE49-F238E27FC236}">
                <a16:creationId xmlns:a16="http://schemas.microsoft.com/office/drawing/2014/main" id="{24D484C9-8AEB-47AE-841D-8B33401DFD14}"/>
              </a:ext>
            </a:extLst>
          </p:cNvPr>
          <p:cNvSpPr txBox="1"/>
          <p:nvPr/>
        </p:nvSpPr>
        <p:spPr>
          <a:xfrm>
            <a:off x="15049355" y="8558635"/>
            <a:ext cx="4428606" cy="1569148"/>
          </a:xfrm>
          <a:prstGeom prst="rect">
            <a:avLst/>
          </a:prstGeom>
          <a:noFill/>
        </p:spPr>
        <p:txBody>
          <a:bodyPr wrap="square" rtlCol="0">
            <a:spAutoFit/>
          </a:bodyPr>
          <a:lstStyle/>
          <a:p>
            <a:pPr defTabSz="1828343"/>
            <a:r>
              <a:rPr lang="fr-FR" sz="2399" dirty="0">
                <a:solidFill>
                  <a:srgbClr val="131D3A"/>
                </a:solidFill>
                <a:latin typeface="Raleway Light"/>
              </a:rPr>
              <a:t>Toulouse : 1h</a:t>
            </a:r>
          </a:p>
          <a:p>
            <a:pPr defTabSz="1828343"/>
            <a:r>
              <a:rPr lang="fr-FR" sz="2399" dirty="0">
                <a:solidFill>
                  <a:srgbClr val="131D3A"/>
                </a:solidFill>
                <a:latin typeface="Raleway Light"/>
              </a:rPr>
              <a:t>Paris : 1h05</a:t>
            </a:r>
          </a:p>
          <a:p>
            <a:pPr defTabSz="1828343"/>
            <a:r>
              <a:rPr lang="fr-FR" sz="2399" dirty="0">
                <a:solidFill>
                  <a:srgbClr val="131D3A"/>
                </a:solidFill>
                <a:latin typeface="Raleway Light"/>
              </a:rPr>
              <a:t>Bruxelles : 1h25</a:t>
            </a:r>
          </a:p>
          <a:p>
            <a:pPr defTabSz="1828343"/>
            <a:r>
              <a:rPr lang="fr-FR" sz="2399" dirty="0">
                <a:solidFill>
                  <a:srgbClr val="131D3A"/>
                </a:solidFill>
                <a:latin typeface="Raleway Light"/>
              </a:rPr>
              <a:t>Londres : 1h45</a:t>
            </a:r>
          </a:p>
        </p:txBody>
      </p:sp>
      <p:pic>
        <p:nvPicPr>
          <p:cNvPr id="26" name="Graphique 25" descr="Camion">
            <a:extLst>
              <a:ext uri="{FF2B5EF4-FFF2-40B4-BE49-F238E27FC236}">
                <a16:creationId xmlns:a16="http://schemas.microsoft.com/office/drawing/2014/main" id="{4E637739-888F-4F46-A9F4-2BA4E391C1A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813170" y="3532938"/>
            <a:ext cx="935756" cy="935756"/>
          </a:xfrm>
          <a:prstGeom prst="rect">
            <a:avLst/>
          </a:prstGeom>
        </p:spPr>
      </p:pic>
      <p:sp>
        <p:nvSpPr>
          <p:cNvPr id="27" name="Ellipse 26">
            <a:extLst>
              <a:ext uri="{FF2B5EF4-FFF2-40B4-BE49-F238E27FC236}">
                <a16:creationId xmlns:a16="http://schemas.microsoft.com/office/drawing/2014/main" id="{9F22ED22-91E2-4F88-93EC-DE9ED1C955CF}"/>
              </a:ext>
            </a:extLst>
          </p:cNvPr>
          <p:cNvSpPr/>
          <p:nvPr/>
        </p:nvSpPr>
        <p:spPr>
          <a:xfrm>
            <a:off x="13729762" y="3460957"/>
            <a:ext cx="1079719" cy="1079719"/>
          </a:xfrm>
          <a:prstGeom prst="ellipse">
            <a:avLst/>
          </a:prstGeom>
          <a:noFill/>
          <a:ln w="28575">
            <a:solidFill>
              <a:srgbClr val="5AA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fr-FR" sz="3599">
              <a:solidFill>
                <a:prstClr val="white"/>
              </a:solidFill>
              <a:latin typeface="Calibri" panose="020F0502020204030204"/>
            </a:endParaRPr>
          </a:p>
        </p:txBody>
      </p:sp>
      <p:sp>
        <p:nvSpPr>
          <p:cNvPr id="28" name="ZoneTexte 27">
            <a:extLst>
              <a:ext uri="{FF2B5EF4-FFF2-40B4-BE49-F238E27FC236}">
                <a16:creationId xmlns:a16="http://schemas.microsoft.com/office/drawing/2014/main" id="{15247875-BEB5-4F01-AB3C-21FED9218869}"/>
              </a:ext>
            </a:extLst>
          </p:cNvPr>
          <p:cNvSpPr txBox="1"/>
          <p:nvPr/>
        </p:nvSpPr>
        <p:spPr>
          <a:xfrm>
            <a:off x="15149763" y="3723888"/>
            <a:ext cx="5152564" cy="461537"/>
          </a:xfrm>
          <a:prstGeom prst="rect">
            <a:avLst/>
          </a:prstGeom>
          <a:noFill/>
        </p:spPr>
        <p:txBody>
          <a:bodyPr wrap="square" rtlCol="0">
            <a:spAutoFit/>
          </a:bodyPr>
          <a:lstStyle/>
          <a:p>
            <a:pPr defTabSz="1828343"/>
            <a:r>
              <a:rPr lang="fr-FR" sz="2399" dirty="0">
                <a:solidFill>
                  <a:srgbClr val="131D3A"/>
                </a:solidFill>
                <a:latin typeface="Raleway Light"/>
              </a:rPr>
              <a:t>Plateforme de fret internationale</a:t>
            </a:r>
          </a:p>
        </p:txBody>
      </p:sp>
      <p:sp>
        <p:nvSpPr>
          <p:cNvPr id="29" name="TextBox 8">
            <a:extLst>
              <a:ext uri="{FF2B5EF4-FFF2-40B4-BE49-F238E27FC236}">
                <a16:creationId xmlns:a16="http://schemas.microsoft.com/office/drawing/2014/main" id="{14F03FB5-3A84-4720-BDF1-B0214C4AFA87}"/>
              </a:ext>
            </a:extLst>
          </p:cNvPr>
          <p:cNvSpPr txBox="1"/>
          <p:nvPr/>
        </p:nvSpPr>
        <p:spPr>
          <a:xfrm>
            <a:off x="13650163" y="10843841"/>
            <a:ext cx="10210723" cy="903965"/>
          </a:xfrm>
          <a:prstGeom prst="rect">
            <a:avLst/>
          </a:prstGeom>
          <a:noFill/>
        </p:spPr>
        <p:txBody>
          <a:bodyPr wrap="square" lIns="0" tIns="0" rIns="0" bIns="0" numCol="1" spcCol="959784">
            <a:spAutoFit/>
          </a:bodyPr>
          <a:lstStyle/>
          <a:p>
            <a:pPr>
              <a:lnSpc>
                <a:spcPts val="3650"/>
              </a:lnSpc>
            </a:pPr>
            <a:r>
              <a:rPr lang="fr-FR" sz="2500" dirty="0">
                <a:solidFill>
                  <a:srgbClr val="5AAA86"/>
                </a:solidFill>
                <a:latin typeface="Raleway Medium"/>
                <a:ea typeface="Raleway Medium"/>
                <a:cs typeface="Raleway Medium"/>
              </a:rPr>
              <a:t>Dès 2020, fluidification du trafic grâce à des travaux d’aménagements, afin d’améliorer l’accessibilité pour les salariés de la zone. </a:t>
            </a:r>
            <a:endParaRPr lang="en-US" sz="2500" dirty="0">
              <a:solidFill>
                <a:srgbClr val="5AAA86"/>
              </a:solidFill>
              <a:latin typeface="Raleway Medium"/>
              <a:ea typeface="Raleway Medium"/>
              <a:cs typeface="Raleway Medium"/>
            </a:endParaRPr>
          </a:p>
        </p:txBody>
      </p:sp>
      <p:pic>
        <p:nvPicPr>
          <p:cNvPr id="30" name="Image 29">
            <a:extLst>
              <a:ext uri="{FF2B5EF4-FFF2-40B4-BE49-F238E27FC236}">
                <a16:creationId xmlns:a16="http://schemas.microsoft.com/office/drawing/2014/main" id="{29D72773-5D5B-470C-9DCD-C46F6C9A5287}"/>
              </a:ext>
            </a:extLst>
          </p:cNvPr>
          <p:cNvPicPr>
            <a:picLocks noChangeAspect="1"/>
          </p:cNvPicPr>
          <p:nvPr/>
        </p:nvPicPr>
        <p:blipFill>
          <a:blip r:embed="rId12"/>
          <a:stretch>
            <a:fillRect/>
          </a:stretch>
        </p:blipFill>
        <p:spPr>
          <a:xfrm>
            <a:off x="19583365" y="12290270"/>
            <a:ext cx="4284720" cy="1177052"/>
          </a:xfrm>
          <a:prstGeom prst="rect">
            <a:avLst/>
          </a:prstGeom>
        </p:spPr>
      </p:pic>
    </p:spTree>
    <p:extLst>
      <p:ext uri="{BB962C8B-B14F-4D97-AF65-F5344CB8AC3E}">
        <p14:creationId xmlns:p14="http://schemas.microsoft.com/office/powerpoint/2010/main" val="1018000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A8AFF8-38C8-4037-B36C-CCE8B25F6A21}"/>
              </a:ext>
            </a:extLst>
          </p:cNvPr>
          <p:cNvSpPr/>
          <p:nvPr/>
        </p:nvSpPr>
        <p:spPr>
          <a:xfrm>
            <a:off x="20445342" y="1"/>
            <a:ext cx="3499200" cy="13716000"/>
          </a:xfrm>
          <a:prstGeom prst="rect">
            <a:avLst/>
          </a:prstGeom>
          <a:solidFill>
            <a:srgbClr val="009888">
              <a:alpha val="7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3579FC92-6A1D-4502-91B1-53FB829C7557}"/>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39759"/>
          <a:stretch/>
        </p:blipFill>
        <p:spPr>
          <a:xfrm>
            <a:off x="-10009" y="4337537"/>
            <a:ext cx="24387659" cy="9378463"/>
          </a:xfrm>
          <a:prstGeom prst="rect">
            <a:avLst/>
          </a:prstGeom>
          <a:effectLst>
            <a:softEdge rad="31750"/>
          </a:effectLst>
        </p:spPr>
      </p:pic>
      <p:sp>
        <p:nvSpPr>
          <p:cNvPr id="10" name="Rectangle 9">
            <a:extLst>
              <a:ext uri="{FF2B5EF4-FFF2-40B4-BE49-F238E27FC236}">
                <a16:creationId xmlns:a16="http://schemas.microsoft.com/office/drawing/2014/main" id="{C3E34EC9-C860-4DEC-A086-FD421321F62E}"/>
              </a:ext>
            </a:extLst>
          </p:cNvPr>
          <p:cNvSpPr>
            <a:spLocks/>
          </p:cNvSpPr>
          <p:nvPr/>
        </p:nvSpPr>
        <p:spPr bwMode="auto">
          <a:xfrm>
            <a:off x="1012064" y="629478"/>
            <a:ext cx="7919347" cy="1846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t" anchorCtr="0">
            <a:spAutoFit/>
          </a:bodyPr>
          <a:lstStyle/>
          <a:p>
            <a:pPr defTabSz="4572000">
              <a:lnSpc>
                <a:spcPts val="7200"/>
              </a:lnSpc>
            </a:pPr>
            <a:r>
              <a:rPr lang="en-US" sz="6000" b="1" spc="600" dirty="0">
                <a:solidFill>
                  <a:schemeClr val="tx2"/>
                </a:solidFill>
                <a:latin typeface="Raleway Black"/>
                <a:ea typeface="Raleway Black"/>
                <a:cs typeface="Raleway Black"/>
                <a:sym typeface="Bebas Neue" charset="0"/>
              </a:rPr>
              <a:t>UN EMPLACEMENT </a:t>
            </a:r>
          </a:p>
          <a:p>
            <a:pPr defTabSz="4572000">
              <a:lnSpc>
                <a:spcPts val="7200"/>
              </a:lnSpc>
            </a:pPr>
            <a:r>
              <a:rPr lang="en-US" sz="6000" b="1" spc="600" dirty="0">
                <a:solidFill>
                  <a:schemeClr val="tx2"/>
                </a:solidFill>
                <a:latin typeface="Raleway Black"/>
                <a:ea typeface="Raleway Black"/>
                <a:cs typeface="Raleway Black"/>
                <a:sym typeface="Bebas Neue" charset="0"/>
              </a:rPr>
              <a:t>STRATÉGIQUE</a:t>
            </a:r>
          </a:p>
        </p:txBody>
      </p:sp>
      <p:sp>
        <p:nvSpPr>
          <p:cNvPr id="11" name="TextBox 15">
            <a:extLst>
              <a:ext uri="{FF2B5EF4-FFF2-40B4-BE49-F238E27FC236}">
                <a16:creationId xmlns:a16="http://schemas.microsoft.com/office/drawing/2014/main" id="{7186F7B7-EE31-487A-92DC-2FE466E51318}"/>
              </a:ext>
            </a:extLst>
          </p:cNvPr>
          <p:cNvSpPr txBox="1"/>
          <p:nvPr/>
        </p:nvSpPr>
        <p:spPr>
          <a:xfrm>
            <a:off x="1012064" y="2486829"/>
            <a:ext cx="8627236" cy="646331"/>
          </a:xfrm>
          <a:prstGeom prst="rect">
            <a:avLst/>
          </a:prstGeom>
          <a:noFill/>
        </p:spPr>
        <p:txBody>
          <a:bodyPr wrap="square" rtlCol="0" anchor="ctr" anchorCtr="0">
            <a:spAutoFit/>
          </a:bodyPr>
          <a:lstStyle/>
          <a:p>
            <a:r>
              <a:rPr lang="fr-FR" sz="1800" b="1" spc="600" dirty="0">
                <a:solidFill>
                  <a:schemeClr val="bg1">
                    <a:lumMod val="75000"/>
                  </a:schemeClr>
                </a:solidFill>
                <a:latin typeface="Raleway Light"/>
                <a:ea typeface="Raleway Light"/>
                <a:cs typeface="Raleway Light"/>
              </a:rPr>
              <a:t>UNE FILIÈRE DYNAMIQUE  </a:t>
            </a:r>
          </a:p>
          <a:p>
            <a:r>
              <a:rPr lang="fr-FR" sz="1800" b="1" spc="600" dirty="0">
                <a:solidFill>
                  <a:schemeClr val="bg1">
                    <a:lumMod val="75000"/>
                  </a:schemeClr>
                </a:solidFill>
                <a:latin typeface="Raleway Light"/>
                <a:ea typeface="Raleway Light"/>
                <a:cs typeface="Raleway Light"/>
              </a:rPr>
              <a:t>ET STRUCTURÉE</a:t>
            </a:r>
          </a:p>
        </p:txBody>
      </p:sp>
      <p:sp>
        <p:nvSpPr>
          <p:cNvPr id="13" name="ZoneTexte 12">
            <a:extLst>
              <a:ext uri="{FF2B5EF4-FFF2-40B4-BE49-F238E27FC236}">
                <a16:creationId xmlns:a16="http://schemas.microsoft.com/office/drawing/2014/main" id="{BD06CCD1-ABA9-4A9E-A9D9-45626195B08F}"/>
              </a:ext>
            </a:extLst>
          </p:cNvPr>
          <p:cNvSpPr txBox="1"/>
          <p:nvPr/>
        </p:nvSpPr>
        <p:spPr>
          <a:xfrm>
            <a:off x="4724400" y="3214529"/>
            <a:ext cx="11525250" cy="2015936"/>
          </a:xfrm>
          <a:prstGeom prst="rect">
            <a:avLst/>
          </a:prstGeom>
          <a:solidFill>
            <a:schemeClr val="bg1"/>
          </a:solidFill>
        </p:spPr>
        <p:txBody>
          <a:bodyPr wrap="square" rtlCol="0">
            <a:spAutoFit/>
          </a:bodyPr>
          <a:lstStyle/>
          <a:p>
            <a:pPr defTabSz="1828343"/>
            <a:r>
              <a:rPr lang="fr-FR" sz="2500" dirty="0">
                <a:solidFill>
                  <a:srgbClr val="131D3A"/>
                </a:solidFill>
                <a:latin typeface="Raleway Light"/>
              </a:rPr>
              <a:t>La région Auvergne-Rhône Alpes porte l’Aerospace Cluster qui fédère les entreprises du secteur.</a:t>
            </a:r>
          </a:p>
          <a:p>
            <a:pPr defTabSz="1828343"/>
            <a:endParaRPr lang="fr-FR" sz="2500" dirty="0">
              <a:solidFill>
                <a:srgbClr val="131D3A"/>
              </a:solidFill>
              <a:latin typeface="Raleway Light"/>
            </a:endParaRPr>
          </a:p>
          <a:p>
            <a:pPr defTabSz="1828343"/>
            <a:r>
              <a:rPr lang="fr-FR" sz="2500" dirty="0">
                <a:solidFill>
                  <a:srgbClr val="131D3A"/>
                </a:solidFill>
                <a:latin typeface="Raleway Light"/>
              </a:rPr>
              <a:t>AEROTECH se veut le lieu emblématique d’innovation, de prospectives et de croissance pour toutes les entreprises concernées par l’aérospatial.</a:t>
            </a:r>
          </a:p>
        </p:txBody>
      </p:sp>
    </p:spTree>
    <p:extLst>
      <p:ext uri="{BB962C8B-B14F-4D97-AF65-F5344CB8AC3E}">
        <p14:creationId xmlns:p14="http://schemas.microsoft.com/office/powerpoint/2010/main" val="8726874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E152C"/>
        </a:solid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53F2967-B69C-4E49-BAA4-86A1A6C9DAC2}"/>
              </a:ext>
            </a:extLst>
          </p:cNvPr>
          <p:cNvPicPr>
            <a:picLocks noChangeAspect="1"/>
          </p:cNvPicPr>
          <p:nvPr/>
        </p:nvPicPr>
        <p:blipFill rotWithShape="1">
          <a:blip r:embed="rId2">
            <a:extLst>
              <a:ext uri="{28A0092B-C50C-407E-A947-70E740481C1C}">
                <a14:useLocalDpi xmlns:a14="http://schemas.microsoft.com/office/drawing/2010/main" val="0"/>
              </a:ext>
            </a:extLst>
          </a:blip>
          <a:srcRect l="53632" r="5923"/>
          <a:stretch/>
        </p:blipFill>
        <p:spPr>
          <a:xfrm>
            <a:off x="0" y="-1"/>
            <a:ext cx="9790771" cy="13716000"/>
          </a:xfrm>
          <a:prstGeom prst="rect">
            <a:avLst/>
          </a:prstGeom>
          <a:ln>
            <a:noFill/>
          </a:ln>
          <a:effectLst>
            <a:outerShdw blurRad="292100" dist="139700" dir="2700000" algn="tl" rotWithShape="0">
              <a:srgbClr val="333333">
                <a:alpha val="65000"/>
              </a:srgbClr>
            </a:outerShdw>
          </a:effectLst>
        </p:spPr>
      </p:pic>
      <p:sp>
        <p:nvSpPr>
          <p:cNvPr id="20" name="TextBox 19"/>
          <p:cNvSpPr txBox="1"/>
          <p:nvPr/>
        </p:nvSpPr>
        <p:spPr>
          <a:xfrm>
            <a:off x="12970804" y="3471761"/>
            <a:ext cx="9790771" cy="8970276"/>
          </a:xfrm>
          <a:prstGeom prst="rect">
            <a:avLst/>
          </a:prstGeom>
          <a:noFill/>
        </p:spPr>
        <p:txBody>
          <a:bodyPr wrap="square" lIns="0" tIns="0" rIns="0" bIns="0" numCol="1" spcCol="959784">
            <a:spAutoFit/>
          </a:bodyPr>
          <a:lstStyle/>
          <a:p>
            <a:pPr algn="r">
              <a:lnSpc>
                <a:spcPts val="3650"/>
              </a:lnSpc>
            </a:pPr>
            <a:r>
              <a:rPr lang="fr-FR" sz="2500" dirty="0">
                <a:solidFill>
                  <a:schemeClr val="bg1"/>
                </a:solidFill>
                <a:latin typeface="Raleway Medium"/>
                <a:ea typeface="Raleway Medium"/>
                <a:cs typeface="Raleway Medium"/>
              </a:rPr>
              <a:t>AEROTECH, entre mixité et modularité, s’adapte aux usages d’entreprises en lien avec une activité aéronautique.</a:t>
            </a:r>
          </a:p>
          <a:p>
            <a:pPr algn="r">
              <a:lnSpc>
                <a:spcPts val="3650"/>
              </a:lnSpc>
            </a:pPr>
            <a:r>
              <a:rPr lang="fr-FR" sz="2500" dirty="0">
                <a:solidFill>
                  <a:schemeClr val="bg1"/>
                </a:solidFill>
                <a:latin typeface="Raleway Medium"/>
                <a:ea typeface="Raleway Medium"/>
                <a:cs typeface="Raleway Medium"/>
              </a:rPr>
              <a:t>AEROTECH propose des immeubles susceptibles de répondre aux besoins de toutes les entreprises :</a:t>
            </a:r>
          </a:p>
          <a:p>
            <a:pPr algn="r">
              <a:lnSpc>
                <a:spcPts val="3650"/>
              </a:lnSpc>
            </a:pPr>
            <a:r>
              <a:rPr lang="fr-FR" sz="2500" dirty="0">
                <a:solidFill>
                  <a:schemeClr val="bg1"/>
                </a:solidFill>
                <a:latin typeface="Raleway Medium"/>
                <a:ea typeface="Raleway Medium"/>
                <a:cs typeface="Raleway Medium"/>
              </a:rPr>
              <a:t>- des bâtiments tertiaires aux standards internationaux, proposant des plateaux de bureaux divisibles</a:t>
            </a:r>
          </a:p>
          <a:p>
            <a:pPr algn="r">
              <a:lnSpc>
                <a:spcPts val="3650"/>
              </a:lnSpc>
            </a:pPr>
            <a:r>
              <a:rPr lang="fr-FR" sz="2500" dirty="0">
                <a:solidFill>
                  <a:schemeClr val="bg1"/>
                </a:solidFill>
                <a:latin typeface="Raleway Medium"/>
                <a:ea typeface="Raleway Medium"/>
                <a:cs typeface="Raleway Medium"/>
              </a:rPr>
              <a:t>- des bâtiments mixtes, associant des bureaux à un hall d’activité et </a:t>
            </a:r>
            <a:r>
              <a:rPr lang="fr-FR" sz="2500" dirty="0" err="1">
                <a:solidFill>
                  <a:schemeClr val="bg1"/>
                </a:solidFill>
                <a:latin typeface="Raleway Medium"/>
                <a:ea typeface="Raleway Medium"/>
                <a:cs typeface="Raleway Medium"/>
              </a:rPr>
              <a:t>showrrom</a:t>
            </a:r>
            <a:r>
              <a:rPr lang="fr-FR" sz="2500" dirty="0">
                <a:solidFill>
                  <a:schemeClr val="bg1"/>
                </a:solidFill>
                <a:latin typeface="Raleway Medium"/>
                <a:ea typeface="Raleway Medium"/>
                <a:cs typeface="Raleway Medium"/>
              </a:rPr>
              <a:t>.</a:t>
            </a:r>
          </a:p>
          <a:p>
            <a:pPr algn="r">
              <a:lnSpc>
                <a:spcPts val="3650"/>
              </a:lnSpc>
            </a:pPr>
            <a:endParaRPr lang="fr-FR" sz="2500" dirty="0">
              <a:solidFill>
                <a:schemeClr val="bg1"/>
              </a:solidFill>
              <a:latin typeface="Raleway Medium"/>
              <a:ea typeface="Raleway Medium"/>
              <a:cs typeface="Raleway Medium"/>
            </a:endParaRPr>
          </a:p>
          <a:p>
            <a:pPr algn="r">
              <a:lnSpc>
                <a:spcPts val="3650"/>
              </a:lnSpc>
            </a:pPr>
            <a:r>
              <a:rPr lang="fr-FR" sz="2500" dirty="0">
                <a:solidFill>
                  <a:schemeClr val="bg1"/>
                </a:solidFill>
                <a:latin typeface="Raleway Medium"/>
                <a:ea typeface="Raleway Medium"/>
                <a:cs typeface="Raleway Medium"/>
              </a:rPr>
              <a:t>Chaque immeuble dispose de son accès et des stationnements nécessaires aux collaborateurs et visiteurs (1 place / 25m² surface de plancher bureau).</a:t>
            </a:r>
          </a:p>
          <a:p>
            <a:pPr algn="r">
              <a:lnSpc>
                <a:spcPts val="3650"/>
              </a:lnSpc>
            </a:pPr>
            <a:endParaRPr lang="fr-FR" sz="2500" dirty="0">
              <a:solidFill>
                <a:schemeClr val="bg1"/>
              </a:solidFill>
              <a:latin typeface="Raleway Medium"/>
              <a:ea typeface="Raleway Medium"/>
              <a:cs typeface="Raleway Medium"/>
            </a:endParaRPr>
          </a:p>
          <a:p>
            <a:pPr algn="r">
              <a:lnSpc>
                <a:spcPts val="3650"/>
              </a:lnSpc>
            </a:pPr>
            <a:r>
              <a:rPr lang="fr-FR" sz="2500" dirty="0">
                <a:solidFill>
                  <a:schemeClr val="bg1"/>
                </a:solidFill>
                <a:latin typeface="Raleway Medium"/>
                <a:ea typeface="Raleway Medium"/>
                <a:cs typeface="Raleway Medium"/>
              </a:rPr>
              <a:t>Les immeubles AEROTECH sont modulaires et conformes à la réglementation ERP autorisant des usages plus spécifiques tels que la formation ou l’implantation de produits de tous types d’activités.</a:t>
            </a:r>
          </a:p>
          <a:p>
            <a:pPr algn="r">
              <a:lnSpc>
                <a:spcPts val="3650"/>
              </a:lnSpc>
            </a:pPr>
            <a:r>
              <a:rPr lang="fr-FR" sz="2500" dirty="0">
                <a:solidFill>
                  <a:schemeClr val="bg1"/>
                </a:solidFill>
                <a:latin typeface="Raleway Medium"/>
                <a:ea typeface="Raleway Medium"/>
                <a:cs typeface="Raleway Medium"/>
              </a:rPr>
              <a:t>De plus, les bâtiments répondent aux normes environnementales BBC 2005 ou RT 2012.</a:t>
            </a:r>
          </a:p>
          <a:p>
            <a:pPr algn="r">
              <a:lnSpc>
                <a:spcPts val="3650"/>
              </a:lnSpc>
            </a:pPr>
            <a:endParaRPr lang="en-US" sz="2500" dirty="0">
              <a:solidFill>
                <a:schemeClr val="bg1"/>
              </a:solidFill>
              <a:latin typeface="Raleway Medium"/>
              <a:ea typeface="Raleway Medium"/>
              <a:cs typeface="Raleway Medium"/>
            </a:endParaRPr>
          </a:p>
        </p:txBody>
      </p:sp>
      <p:sp>
        <p:nvSpPr>
          <p:cNvPr id="22" name="Rectangle 21"/>
          <p:cNvSpPr>
            <a:spLocks/>
          </p:cNvSpPr>
          <p:nvPr/>
        </p:nvSpPr>
        <p:spPr bwMode="auto">
          <a:xfrm>
            <a:off x="10628949" y="833393"/>
            <a:ext cx="6791543" cy="1846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t" anchorCtr="0">
            <a:spAutoFit/>
          </a:bodyPr>
          <a:lstStyle/>
          <a:p>
            <a:pPr defTabSz="4572000">
              <a:lnSpc>
                <a:spcPts val="7200"/>
              </a:lnSpc>
            </a:pPr>
            <a:r>
              <a:rPr lang="en-US" sz="6000" b="1" spc="600" dirty="0">
                <a:solidFill>
                  <a:schemeClr val="bg1"/>
                </a:solidFill>
                <a:latin typeface="Raleway Black"/>
                <a:ea typeface="Raleway Black"/>
                <a:cs typeface="Raleway Black"/>
                <a:sym typeface="Bebas Neue" charset="0"/>
              </a:rPr>
              <a:t>PRÉSENTATION DU PROJET</a:t>
            </a:r>
          </a:p>
        </p:txBody>
      </p:sp>
      <p:sp>
        <p:nvSpPr>
          <p:cNvPr id="5" name="Rectangle 4"/>
          <p:cNvSpPr/>
          <p:nvPr/>
        </p:nvSpPr>
        <p:spPr>
          <a:xfrm>
            <a:off x="6096000" y="-1"/>
            <a:ext cx="3694770" cy="13716001"/>
          </a:xfrm>
          <a:prstGeom prst="rect">
            <a:avLst/>
          </a:prstGeom>
          <a:solidFill>
            <a:srgbClr val="5AAA86">
              <a:alpha val="3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48135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370A7A1-FDE8-4876-823A-6C52492E6A8C}"/>
              </a:ext>
            </a:extLst>
          </p:cNvPr>
          <p:cNvSpPr>
            <a:spLocks/>
          </p:cNvSpPr>
          <p:nvPr/>
        </p:nvSpPr>
        <p:spPr bwMode="auto">
          <a:xfrm>
            <a:off x="1012065" y="629478"/>
            <a:ext cx="6855586" cy="1846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t" anchorCtr="0">
            <a:spAutoFit/>
          </a:bodyPr>
          <a:lstStyle/>
          <a:p>
            <a:pPr defTabSz="4572000">
              <a:lnSpc>
                <a:spcPts val="7200"/>
              </a:lnSpc>
            </a:pPr>
            <a:r>
              <a:rPr lang="en-US" sz="6000" b="1" spc="600" dirty="0">
                <a:solidFill>
                  <a:schemeClr val="tx2"/>
                </a:solidFill>
                <a:latin typeface="Raleway Black"/>
                <a:ea typeface="Raleway Black"/>
                <a:cs typeface="Raleway Black"/>
                <a:sym typeface="Bebas Neue" charset="0"/>
              </a:rPr>
              <a:t>PRÉSENTATION DU PROJET</a:t>
            </a:r>
          </a:p>
        </p:txBody>
      </p:sp>
      <p:pic>
        <p:nvPicPr>
          <p:cNvPr id="27" name="Espace réservé pour une image  5">
            <a:extLst>
              <a:ext uri="{FF2B5EF4-FFF2-40B4-BE49-F238E27FC236}">
                <a16:creationId xmlns:a16="http://schemas.microsoft.com/office/drawing/2014/main" id="{510B8F65-2438-4F2F-A3BC-8B3674549A62}"/>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37715" r="64563" b="501"/>
          <a:stretch/>
        </p:blipFill>
        <p:spPr>
          <a:xfrm>
            <a:off x="584077" y="3294285"/>
            <a:ext cx="7796236" cy="10421715"/>
          </a:xfrm>
          <a:prstGeom prst="rect">
            <a:avLst/>
          </a:prstGeom>
        </p:spPr>
      </p:pic>
      <p:pic>
        <p:nvPicPr>
          <p:cNvPr id="29" name="Espace réservé pour une image  5">
            <a:extLst>
              <a:ext uri="{FF2B5EF4-FFF2-40B4-BE49-F238E27FC236}">
                <a16:creationId xmlns:a16="http://schemas.microsoft.com/office/drawing/2014/main" id="{86AC390A-7526-4C94-AC63-92C8AD81AA6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36943" t="36788" r="32931" b="42"/>
          <a:stretch/>
        </p:blipFill>
        <p:spPr>
          <a:xfrm>
            <a:off x="9502847" y="3407649"/>
            <a:ext cx="6584096" cy="10352654"/>
          </a:xfrm>
          <a:prstGeom prst="rect">
            <a:avLst/>
          </a:prstGeom>
        </p:spPr>
      </p:pic>
      <p:pic>
        <p:nvPicPr>
          <p:cNvPr id="31" name="Espace réservé pour une image  5">
            <a:extLst>
              <a:ext uri="{FF2B5EF4-FFF2-40B4-BE49-F238E27FC236}">
                <a16:creationId xmlns:a16="http://schemas.microsoft.com/office/drawing/2014/main" id="{B6B7CE7C-F9A0-48FF-833F-47225F877F2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68861" t="36794" r="1013" b="36"/>
          <a:stretch/>
        </p:blipFill>
        <p:spPr>
          <a:xfrm>
            <a:off x="17209477" y="3363344"/>
            <a:ext cx="6584096" cy="10352655"/>
          </a:xfrm>
          <a:prstGeom prst="rect">
            <a:avLst/>
          </a:prstGeom>
        </p:spPr>
      </p:pic>
      <p:sp>
        <p:nvSpPr>
          <p:cNvPr id="32" name="TextBox 15">
            <a:extLst>
              <a:ext uri="{FF2B5EF4-FFF2-40B4-BE49-F238E27FC236}">
                <a16:creationId xmlns:a16="http://schemas.microsoft.com/office/drawing/2014/main" id="{FB2B0D61-71BB-43AE-A2E8-4A21CF203C2A}"/>
              </a:ext>
            </a:extLst>
          </p:cNvPr>
          <p:cNvSpPr txBox="1"/>
          <p:nvPr/>
        </p:nvSpPr>
        <p:spPr>
          <a:xfrm>
            <a:off x="1012064" y="2486829"/>
            <a:ext cx="8627236" cy="646331"/>
          </a:xfrm>
          <a:prstGeom prst="rect">
            <a:avLst/>
          </a:prstGeom>
          <a:noFill/>
        </p:spPr>
        <p:txBody>
          <a:bodyPr wrap="square" rtlCol="0" anchor="ctr" anchorCtr="0">
            <a:spAutoFit/>
          </a:bodyPr>
          <a:lstStyle/>
          <a:p>
            <a:r>
              <a:rPr lang="fr-FR" sz="1800" b="1" spc="600" dirty="0">
                <a:solidFill>
                  <a:schemeClr val="bg1">
                    <a:lumMod val="75000"/>
                  </a:schemeClr>
                </a:solidFill>
                <a:latin typeface="Raleway Light"/>
                <a:ea typeface="Raleway Light"/>
                <a:cs typeface="Raleway Light"/>
              </a:rPr>
              <a:t>UN PROGRAMME D’EXCEPTION  </a:t>
            </a:r>
          </a:p>
          <a:p>
            <a:r>
              <a:rPr lang="fr-FR" sz="1800" b="1" spc="600" dirty="0">
                <a:solidFill>
                  <a:schemeClr val="bg1">
                    <a:lumMod val="75000"/>
                  </a:schemeClr>
                </a:solidFill>
                <a:latin typeface="Raleway Light"/>
                <a:ea typeface="Raleway Light"/>
                <a:cs typeface="Raleway Light"/>
              </a:rPr>
              <a:t>DANS LA MÉTROPOLE LYONNAISE</a:t>
            </a:r>
          </a:p>
        </p:txBody>
      </p:sp>
      <p:pic>
        <p:nvPicPr>
          <p:cNvPr id="4" name="Image 3">
            <a:extLst>
              <a:ext uri="{FF2B5EF4-FFF2-40B4-BE49-F238E27FC236}">
                <a16:creationId xmlns:a16="http://schemas.microsoft.com/office/drawing/2014/main" id="{C87C6DBA-5F83-47A4-9F4F-AB896B935102}"/>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66529" t="11547" r="6026" b="76520"/>
          <a:stretch/>
        </p:blipFill>
        <p:spPr>
          <a:xfrm>
            <a:off x="9502847" y="629478"/>
            <a:ext cx="6152098" cy="1857351"/>
          </a:xfrm>
          <a:prstGeom prst="rect">
            <a:avLst/>
          </a:prstGeom>
        </p:spPr>
      </p:pic>
    </p:spTree>
    <p:extLst>
      <p:ext uri="{BB962C8B-B14F-4D97-AF65-F5344CB8AC3E}">
        <p14:creationId xmlns:p14="http://schemas.microsoft.com/office/powerpoint/2010/main" val="584130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12065" y="2745187"/>
            <a:ext cx="2577950" cy="369332"/>
          </a:xfrm>
          <a:prstGeom prst="rect">
            <a:avLst/>
          </a:prstGeom>
          <a:noFill/>
        </p:spPr>
        <p:txBody>
          <a:bodyPr wrap="none" rtlCol="0" anchor="ctr" anchorCtr="0">
            <a:spAutoFit/>
          </a:bodyPr>
          <a:lstStyle/>
          <a:p>
            <a:r>
              <a:rPr lang="en-US" sz="1800" b="1" spc="600" dirty="0">
                <a:solidFill>
                  <a:schemeClr val="bg1">
                    <a:lumMod val="75000"/>
                  </a:schemeClr>
                </a:solidFill>
                <a:latin typeface="Raleway Light"/>
                <a:ea typeface="Raleway Light"/>
                <a:cs typeface="Raleway Light"/>
              </a:rPr>
              <a:t>LES CHIFFRES</a:t>
            </a:r>
          </a:p>
        </p:txBody>
      </p:sp>
      <p:pic>
        <p:nvPicPr>
          <p:cNvPr id="18" name="Espace réservé pour une image  17">
            <a:extLst>
              <a:ext uri="{FF2B5EF4-FFF2-40B4-BE49-F238E27FC236}">
                <a16:creationId xmlns:a16="http://schemas.microsoft.com/office/drawing/2014/main" id="{759B6162-1954-4DC5-B709-AC1809E08F85}"/>
              </a:ext>
            </a:extLst>
          </p:cNvPr>
          <p:cNvPicPr>
            <a:picLocks noGrp="1" noChangeAspect="1"/>
          </p:cNvPicPr>
          <p:nvPr>
            <p:ph type="pic" sz="quarter" idx="14"/>
          </p:nvPr>
        </p:nvPicPr>
        <p:blipFill rotWithShape="1">
          <a:blip r:embed="rId2" cstate="email">
            <a:extLst>
              <a:ext uri="{28A0092B-C50C-407E-A947-70E740481C1C}">
                <a14:useLocalDpi xmlns:a14="http://schemas.microsoft.com/office/drawing/2010/main" val="0"/>
              </a:ext>
            </a:extLst>
          </a:blip>
          <a:srcRect l="16991" t="17436" r="34034" b="16879"/>
          <a:stretch/>
        </p:blipFill>
        <p:spPr>
          <a:xfrm>
            <a:off x="1012065" y="3571137"/>
            <a:ext cx="9685687" cy="9741807"/>
          </a:xfrm>
        </p:spPr>
      </p:pic>
      <p:sp>
        <p:nvSpPr>
          <p:cNvPr id="19" name="Rectangle 18">
            <a:extLst>
              <a:ext uri="{FF2B5EF4-FFF2-40B4-BE49-F238E27FC236}">
                <a16:creationId xmlns:a16="http://schemas.microsoft.com/office/drawing/2014/main" id="{61E96454-91FE-4198-AAB7-0922D91BAE5C}"/>
              </a:ext>
            </a:extLst>
          </p:cNvPr>
          <p:cNvSpPr>
            <a:spLocks/>
          </p:cNvSpPr>
          <p:nvPr/>
        </p:nvSpPr>
        <p:spPr bwMode="auto">
          <a:xfrm>
            <a:off x="1012065" y="629478"/>
            <a:ext cx="6855586" cy="1846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t" anchorCtr="0">
            <a:spAutoFit/>
          </a:bodyPr>
          <a:lstStyle/>
          <a:p>
            <a:pPr defTabSz="4572000">
              <a:lnSpc>
                <a:spcPts val="7200"/>
              </a:lnSpc>
            </a:pPr>
            <a:r>
              <a:rPr lang="en-US" sz="6000" b="1" spc="600" dirty="0">
                <a:solidFill>
                  <a:schemeClr val="tx2"/>
                </a:solidFill>
                <a:latin typeface="Raleway Black"/>
                <a:ea typeface="Raleway Black"/>
                <a:cs typeface="Raleway Black"/>
                <a:sym typeface="Bebas Neue" charset="0"/>
              </a:rPr>
              <a:t>PRÉSENTATION DU PROJET</a:t>
            </a:r>
          </a:p>
        </p:txBody>
      </p:sp>
      <p:pic>
        <p:nvPicPr>
          <p:cNvPr id="20" name="Espace réservé pour une image  17">
            <a:extLst>
              <a:ext uri="{FF2B5EF4-FFF2-40B4-BE49-F238E27FC236}">
                <a16:creationId xmlns:a16="http://schemas.microsoft.com/office/drawing/2014/main" id="{E2458522-8505-4B06-B3DB-75560F4BD229}"/>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84013" t="40584" r="1752" b="314"/>
          <a:stretch/>
        </p:blipFill>
        <p:spPr>
          <a:xfrm>
            <a:off x="18660960" y="1312985"/>
            <a:ext cx="4048478" cy="12403014"/>
          </a:xfrm>
          <a:prstGeom prst="rect">
            <a:avLst/>
          </a:prstGeom>
          <a:effectLst/>
        </p:spPr>
      </p:pic>
      <p:pic>
        <p:nvPicPr>
          <p:cNvPr id="21" name="Espace réservé pour une image  17">
            <a:extLst>
              <a:ext uri="{FF2B5EF4-FFF2-40B4-BE49-F238E27FC236}">
                <a16:creationId xmlns:a16="http://schemas.microsoft.com/office/drawing/2014/main" id="{CA23E11B-BFA6-4C3F-AEA6-763A3CB9A738}"/>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67616" t="40584" r="18149" b="314"/>
          <a:stretch/>
        </p:blipFill>
        <p:spPr>
          <a:xfrm>
            <a:off x="11840309" y="1312985"/>
            <a:ext cx="4048478" cy="12403015"/>
          </a:xfrm>
          <a:prstGeom prst="rect">
            <a:avLst/>
          </a:prstGeom>
          <a:effectLst/>
        </p:spPr>
      </p:pic>
    </p:spTree>
    <p:extLst>
      <p:ext uri="{BB962C8B-B14F-4D97-AF65-F5344CB8AC3E}">
        <p14:creationId xmlns:p14="http://schemas.microsoft.com/office/powerpoint/2010/main" val="527365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Default Theme">
  <a:themeElements>
    <a:clrScheme name="Le Tube">
      <a:dk1>
        <a:srgbClr val="013642"/>
      </a:dk1>
      <a:lt1>
        <a:srgbClr val="FFFFFF"/>
      </a:lt1>
      <a:dk2>
        <a:srgbClr val="013642"/>
      </a:dk2>
      <a:lt2>
        <a:srgbClr val="FFFFFF"/>
      </a:lt2>
      <a:accent1>
        <a:srgbClr val="011E2F"/>
      </a:accent1>
      <a:accent2>
        <a:srgbClr val="DA4F30"/>
      </a:accent2>
      <a:accent3>
        <a:srgbClr val="5086B9"/>
      </a:accent3>
      <a:accent4>
        <a:srgbClr val="FFF263"/>
      </a:accent4>
      <a:accent5>
        <a:srgbClr val="013642"/>
      </a:accent5>
      <a:accent6>
        <a:srgbClr val="FFFFFF"/>
      </a:accent6>
      <a:hlink>
        <a:srgbClr val="DA4F30"/>
      </a:hlink>
      <a:folHlink>
        <a:srgbClr val="FFF263"/>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31442</TotalTime>
  <Words>2228</Words>
  <Application>Microsoft Office PowerPoint</Application>
  <PresentationFormat>Personnalisé</PresentationFormat>
  <Paragraphs>430</Paragraphs>
  <Slides>22</Slides>
  <Notes>4</Notes>
  <HiddenSlides>0</HiddenSlides>
  <MMClips>0</MMClips>
  <ScaleCrop>false</ScaleCrop>
  <HeadingPairs>
    <vt:vector size="6" baseType="variant">
      <vt:variant>
        <vt:lpstr>Polices utilisées</vt:lpstr>
      </vt:variant>
      <vt:variant>
        <vt:i4>13</vt:i4>
      </vt:variant>
      <vt:variant>
        <vt:lpstr>Thème</vt:lpstr>
      </vt:variant>
      <vt:variant>
        <vt:i4>3</vt:i4>
      </vt:variant>
      <vt:variant>
        <vt:lpstr>Titres des diapositives</vt:lpstr>
      </vt:variant>
      <vt:variant>
        <vt:i4>22</vt:i4>
      </vt:variant>
    </vt:vector>
  </HeadingPairs>
  <TitlesOfParts>
    <vt:vector size="38" baseType="lpstr">
      <vt:lpstr>Arial</vt:lpstr>
      <vt:lpstr>Arial MT Std Bold</vt:lpstr>
      <vt:lpstr>Arial Narrow</vt:lpstr>
      <vt:lpstr>Calibri</vt:lpstr>
      <vt:lpstr>Calibri Light</vt:lpstr>
      <vt:lpstr>Cordia New</vt:lpstr>
      <vt:lpstr>Lato Light</vt:lpstr>
      <vt:lpstr>Montserrat Semi</vt:lpstr>
      <vt:lpstr>Raleway Black</vt:lpstr>
      <vt:lpstr>Raleway Light</vt:lpstr>
      <vt:lpstr>Raleway Medium</vt:lpstr>
      <vt:lpstr>Raleway SemiBold</vt:lpstr>
      <vt:lpstr>Wingdings</vt:lpstr>
      <vt:lpstr>Default Theme</vt:lpstr>
      <vt:lpstr>Thème Office</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Sphere Minimal</dc:title>
  <dc:subject/>
  <dc:creator>Slidepro</dc:creator>
  <cp:keywords/>
  <dc:description/>
  <cp:lastModifiedBy>Stephanie Gagnaire</cp:lastModifiedBy>
  <cp:revision>5857</cp:revision>
  <dcterms:created xsi:type="dcterms:W3CDTF">2014-11-12T21:47:38Z</dcterms:created>
  <dcterms:modified xsi:type="dcterms:W3CDTF">2018-12-18T10:49:23Z</dcterms:modified>
  <cp:category/>
</cp:coreProperties>
</file>